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4.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71" r:id="rId15"/>
    <p:sldId id="272" r:id="rId16"/>
    <p:sldId id="275" r:id="rId17"/>
    <p:sldId id="279" r:id="rId18"/>
    <p:sldId id="280" r:id="rId19"/>
    <p:sldId id="281" r:id="rId20"/>
    <p:sldId id="282" r:id="rId21"/>
    <p:sldId id="283" r:id="rId22"/>
    <p:sldId id="284" r:id="rId23"/>
    <p:sldId id="285" r:id="rId24"/>
    <p:sldId id="286" r:id="rId25"/>
    <p:sldId id="287" r:id="rId26"/>
    <p:sldId id="289" r:id="rId27"/>
    <p:sldId id="290" r:id="rId28"/>
    <p:sldId id="291" r:id="rId29"/>
    <p:sldId id="292" r:id="rId30"/>
    <p:sldId id="294" r:id="rId31"/>
    <p:sldId id="295" r:id="rId32"/>
    <p:sldId id="296" r:id="rId33"/>
    <p:sldId id="297" r:id="rId34"/>
    <p:sldId id="299" r:id="rId35"/>
    <p:sldId id="300" r:id="rId36"/>
    <p:sldId id="301" r:id="rId37"/>
    <p:sldId id="302" r:id="rId38"/>
    <p:sldId id="303" r:id="rId39"/>
    <p:sldId id="304" r:id="rId40"/>
    <p:sldId id="305" r:id="rId41"/>
    <p:sldId id="306" r:id="rId42"/>
    <p:sldId id="369" r:id="rId43"/>
  </p:sldIdLst>
  <p:sldSz cx="36576000" cy="20574000"/>
  <p:notesSz cx="6858000" cy="9144000"/>
  <p:embeddedFontLst>
    <p:embeddedFont>
      <p:font typeface="NVIDIA Sans" panose="020B0503020203020204" pitchFamily="34" charset="0"/>
      <p:regular r:id="rId45"/>
      <p:bold r:id="rId46"/>
      <p:italic r:id="rId47"/>
      <p:boldItalic r:id="rId48"/>
    </p:embeddedFont>
    <p:embeddedFont>
      <p:font typeface="NVIDIA Sans Light" panose="020B0303020203020204" pitchFamily="34" charset="0"/>
      <p:regular r:id="rId49"/>
      <p:bold r:id="rId50"/>
      <p:italic r:id="rId51"/>
      <p:boldItalic r:id="rId52"/>
    </p:embeddedFont>
    <p:embeddedFont>
      <p:font typeface="NVIDIA Sans Medium" panose="020B0603020203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vin Lee (Developer Programs) US" initials="" lastIdx="1" clrIdx="0"/>
  <p:cmAuthor id="1" name="Siddharth Sharma (Developer Marketing) US"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53444-8714-48BF-ACD9-FB787C1546B3}">
  <a:tblStyle styleId="{2B853444-8714-48BF-ACD9-FB787C1546B3}" styleName="Table_0">
    <a:wholeTbl>
      <a:tcTxStyle b="off" i="off">
        <a:font>
          <a:latin typeface="NVIDIA Sans"/>
          <a:ea typeface="NVIDIA Sans"/>
          <a:cs typeface="NVIDIA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A"/>
          </a:solidFill>
        </a:fill>
      </a:tcStyle>
    </a:wholeTbl>
    <a:band1H>
      <a:tcTxStyle/>
      <a:tcStyle>
        <a:tcBdr/>
        <a:fill>
          <a:solidFill>
            <a:srgbClr val="CAD8D2"/>
          </a:solidFill>
        </a:fill>
      </a:tcStyle>
    </a:band1H>
    <a:band2H>
      <a:tcTxStyle/>
      <a:tcStyle>
        <a:tcBdr/>
      </a:tcStyle>
    </a:band2H>
    <a:band1V>
      <a:tcTxStyle/>
      <a:tcStyle>
        <a:tcBdr/>
        <a:fill>
          <a:solidFill>
            <a:srgbClr val="CAD8D2"/>
          </a:solidFill>
        </a:fill>
      </a:tcStyle>
    </a:band1V>
    <a:band2V>
      <a:tcTxStyle/>
      <a:tcStyle>
        <a:tcBdr/>
      </a:tcStyle>
    </a:band2V>
    <a:lastCol>
      <a:tcTxStyle b="on" i="off">
        <a:font>
          <a:latin typeface="NVIDIA Sans"/>
          <a:ea typeface="NVIDIA Sans"/>
          <a:cs typeface="NVIDIA Sans"/>
        </a:font>
        <a:schemeClr val="lt1"/>
      </a:tcTxStyle>
      <a:tcStyle>
        <a:tcBdr/>
        <a:fill>
          <a:solidFill>
            <a:schemeClr val="accent1"/>
          </a:solidFill>
        </a:fill>
      </a:tcStyle>
    </a:lastCol>
    <a:firstCol>
      <a:tcTxStyle b="on" i="off">
        <a:font>
          <a:latin typeface="NVIDIA Sans"/>
          <a:ea typeface="NVIDIA Sans"/>
          <a:cs typeface="NVIDIA Sans"/>
        </a:font>
        <a:schemeClr val="lt1"/>
      </a:tcTxStyle>
      <a:tcStyle>
        <a:tcBdr/>
        <a:fill>
          <a:solidFill>
            <a:schemeClr val="accent1"/>
          </a:solidFill>
        </a:fill>
      </a:tcStyle>
    </a:firstCol>
    <a:lastRow>
      <a:tcTxStyle b="on" i="off">
        <a:font>
          <a:latin typeface="NVIDIA Sans"/>
          <a:ea typeface="NVIDIA Sans"/>
          <a:cs typeface="NVIDIA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VIDIA Sans"/>
          <a:ea typeface="NVIDIA Sans"/>
          <a:cs typeface="NVIDIA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891CCC-9670-4A74-9A9D-3B2D992BCFB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288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AFDD69BF-A7F1-4FC4-8317-823B653B39A1}"/>
    <pc:docChg chg="custSel modSld">
      <pc:chgData name="Kevin Lee (Developer Programs)" userId="f47351a6-0e28-4941-b6cd-419bf959951c" providerId="ADAL" clId="{AFDD69BF-A7F1-4FC4-8317-823B653B39A1}" dt="2024-10-10T20:03:59.645" v="57" actId="368"/>
      <pc:docMkLst>
        <pc:docMk/>
      </pc:docMkLst>
      <pc:sldChg chg="modNotes">
        <pc:chgData name="Kevin Lee (Developer Programs)" userId="f47351a6-0e28-4941-b6cd-419bf959951c" providerId="ADAL" clId="{AFDD69BF-A7F1-4FC4-8317-823B653B39A1}" dt="2024-10-10T20:03:59.472" v="1" actId="368"/>
        <pc:sldMkLst>
          <pc:docMk/>
          <pc:sldMk cId="0" sldId="257"/>
        </pc:sldMkLst>
      </pc:sldChg>
      <pc:sldChg chg="modNotes">
        <pc:chgData name="Kevin Lee (Developer Programs)" userId="f47351a6-0e28-4941-b6cd-419bf959951c" providerId="ADAL" clId="{AFDD69BF-A7F1-4FC4-8317-823B653B39A1}" dt="2024-10-10T20:03:59.488" v="3" actId="368"/>
        <pc:sldMkLst>
          <pc:docMk/>
          <pc:sldMk cId="0" sldId="258"/>
        </pc:sldMkLst>
      </pc:sldChg>
      <pc:sldChg chg="modNotes">
        <pc:chgData name="Kevin Lee (Developer Programs)" userId="f47351a6-0e28-4941-b6cd-419bf959951c" providerId="ADAL" clId="{AFDD69BF-A7F1-4FC4-8317-823B653B39A1}" dt="2024-10-10T20:03:59.504" v="5" actId="368"/>
        <pc:sldMkLst>
          <pc:docMk/>
          <pc:sldMk cId="0" sldId="260"/>
        </pc:sldMkLst>
      </pc:sldChg>
      <pc:sldChg chg="modNotes">
        <pc:chgData name="Kevin Lee (Developer Programs)" userId="f47351a6-0e28-4941-b6cd-419bf959951c" providerId="ADAL" clId="{AFDD69BF-A7F1-4FC4-8317-823B653B39A1}" dt="2024-10-10T20:03:59.504" v="7" actId="368"/>
        <pc:sldMkLst>
          <pc:docMk/>
          <pc:sldMk cId="0" sldId="261"/>
        </pc:sldMkLst>
      </pc:sldChg>
      <pc:sldChg chg="modNotes">
        <pc:chgData name="Kevin Lee (Developer Programs)" userId="f47351a6-0e28-4941-b6cd-419bf959951c" providerId="ADAL" clId="{AFDD69BF-A7F1-4FC4-8317-823B653B39A1}" dt="2024-10-10T20:03:59.519" v="9" actId="368"/>
        <pc:sldMkLst>
          <pc:docMk/>
          <pc:sldMk cId="0" sldId="262"/>
        </pc:sldMkLst>
      </pc:sldChg>
      <pc:sldChg chg="modNotes">
        <pc:chgData name="Kevin Lee (Developer Programs)" userId="f47351a6-0e28-4941-b6cd-419bf959951c" providerId="ADAL" clId="{AFDD69BF-A7F1-4FC4-8317-823B653B39A1}" dt="2024-10-10T20:03:59.535" v="11" actId="368"/>
        <pc:sldMkLst>
          <pc:docMk/>
          <pc:sldMk cId="0" sldId="263"/>
        </pc:sldMkLst>
      </pc:sldChg>
      <pc:sldChg chg="modNotes">
        <pc:chgData name="Kevin Lee (Developer Programs)" userId="f47351a6-0e28-4941-b6cd-419bf959951c" providerId="ADAL" clId="{AFDD69BF-A7F1-4FC4-8317-823B653B39A1}" dt="2024-10-10T20:03:59.550" v="13" actId="368"/>
        <pc:sldMkLst>
          <pc:docMk/>
          <pc:sldMk cId="0" sldId="264"/>
        </pc:sldMkLst>
      </pc:sldChg>
      <pc:sldChg chg="modNotes">
        <pc:chgData name="Kevin Lee (Developer Programs)" userId="f47351a6-0e28-4941-b6cd-419bf959951c" providerId="ADAL" clId="{AFDD69BF-A7F1-4FC4-8317-823B653B39A1}" dt="2024-10-10T20:03:59.557" v="15" actId="368"/>
        <pc:sldMkLst>
          <pc:docMk/>
          <pc:sldMk cId="0" sldId="265"/>
        </pc:sldMkLst>
      </pc:sldChg>
      <pc:sldChg chg="modNotes">
        <pc:chgData name="Kevin Lee (Developer Programs)" userId="f47351a6-0e28-4941-b6cd-419bf959951c" providerId="ADAL" clId="{AFDD69BF-A7F1-4FC4-8317-823B653B39A1}" dt="2024-10-10T20:03:59.557" v="17" actId="368"/>
        <pc:sldMkLst>
          <pc:docMk/>
          <pc:sldMk cId="0" sldId="267"/>
        </pc:sldMkLst>
      </pc:sldChg>
      <pc:sldChg chg="modNotes">
        <pc:chgData name="Kevin Lee (Developer Programs)" userId="f47351a6-0e28-4941-b6cd-419bf959951c" providerId="ADAL" clId="{AFDD69BF-A7F1-4FC4-8317-823B653B39A1}" dt="2024-10-10T20:03:59.566" v="19" actId="368"/>
        <pc:sldMkLst>
          <pc:docMk/>
          <pc:sldMk cId="0" sldId="268"/>
        </pc:sldMkLst>
      </pc:sldChg>
      <pc:sldChg chg="modNotes">
        <pc:chgData name="Kevin Lee (Developer Programs)" userId="f47351a6-0e28-4941-b6cd-419bf959951c" providerId="ADAL" clId="{AFDD69BF-A7F1-4FC4-8317-823B653B39A1}" dt="2024-10-10T20:03:59.566" v="21" actId="368"/>
        <pc:sldMkLst>
          <pc:docMk/>
          <pc:sldMk cId="0" sldId="270"/>
        </pc:sldMkLst>
      </pc:sldChg>
      <pc:sldChg chg="modNotes">
        <pc:chgData name="Kevin Lee (Developer Programs)" userId="f47351a6-0e28-4941-b6cd-419bf959951c" providerId="ADAL" clId="{AFDD69BF-A7F1-4FC4-8317-823B653B39A1}" dt="2024-10-10T20:03:59.566" v="23" actId="368"/>
        <pc:sldMkLst>
          <pc:docMk/>
          <pc:sldMk cId="0" sldId="271"/>
        </pc:sldMkLst>
      </pc:sldChg>
      <pc:sldChg chg="modNotes">
        <pc:chgData name="Kevin Lee (Developer Programs)" userId="f47351a6-0e28-4941-b6cd-419bf959951c" providerId="ADAL" clId="{AFDD69BF-A7F1-4FC4-8317-823B653B39A1}" dt="2024-10-10T20:03:59.566" v="25" actId="368"/>
        <pc:sldMkLst>
          <pc:docMk/>
          <pc:sldMk cId="0" sldId="272"/>
        </pc:sldMkLst>
      </pc:sldChg>
      <pc:sldChg chg="modNotes">
        <pc:chgData name="Kevin Lee (Developer Programs)" userId="f47351a6-0e28-4941-b6cd-419bf959951c" providerId="ADAL" clId="{AFDD69BF-A7F1-4FC4-8317-823B653B39A1}" dt="2024-10-10T20:03:59.582" v="27" actId="368"/>
        <pc:sldMkLst>
          <pc:docMk/>
          <pc:sldMk cId="0" sldId="275"/>
        </pc:sldMkLst>
      </pc:sldChg>
      <pc:sldChg chg="modNotes">
        <pc:chgData name="Kevin Lee (Developer Programs)" userId="f47351a6-0e28-4941-b6cd-419bf959951c" providerId="ADAL" clId="{AFDD69BF-A7F1-4FC4-8317-823B653B39A1}" dt="2024-10-10T20:03:59.582" v="29" actId="368"/>
        <pc:sldMkLst>
          <pc:docMk/>
          <pc:sldMk cId="0" sldId="279"/>
        </pc:sldMkLst>
      </pc:sldChg>
      <pc:sldChg chg="modNotes">
        <pc:chgData name="Kevin Lee (Developer Programs)" userId="f47351a6-0e28-4941-b6cd-419bf959951c" providerId="ADAL" clId="{AFDD69BF-A7F1-4FC4-8317-823B653B39A1}" dt="2024-10-10T20:03:59.582" v="31" actId="368"/>
        <pc:sldMkLst>
          <pc:docMk/>
          <pc:sldMk cId="0" sldId="280"/>
        </pc:sldMkLst>
      </pc:sldChg>
      <pc:sldChg chg="modNotes">
        <pc:chgData name="Kevin Lee (Developer Programs)" userId="f47351a6-0e28-4941-b6cd-419bf959951c" providerId="ADAL" clId="{AFDD69BF-A7F1-4FC4-8317-823B653B39A1}" dt="2024-10-10T20:03:59.582" v="33" actId="368"/>
        <pc:sldMkLst>
          <pc:docMk/>
          <pc:sldMk cId="0" sldId="281"/>
        </pc:sldMkLst>
      </pc:sldChg>
      <pc:sldChg chg="modNotes">
        <pc:chgData name="Kevin Lee (Developer Programs)" userId="f47351a6-0e28-4941-b6cd-419bf959951c" providerId="ADAL" clId="{AFDD69BF-A7F1-4FC4-8317-823B653B39A1}" dt="2024-10-10T20:03:59.598" v="35" actId="368"/>
        <pc:sldMkLst>
          <pc:docMk/>
          <pc:sldMk cId="0" sldId="283"/>
        </pc:sldMkLst>
      </pc:sldChg>
      <pc:sldChg chg="modNotes">
        <pc:chgData name="Kevin Lee (Developer Programs)" userId="f47351a6-0e28-4941-b6cd-419bf959951c" providerId="ADAL" clId="{AFDD69BF-A7F1-4FC4-8317-823B653B39A1}" dt="2024-10-10T20:03:59.598" v="37" actId="368"/>
        <pc:sldMkLst>
          <pc:docMk/>
          <pc:sldMk cId="0" sldId="284"/>
        </pc:sldMkLst>
      </pc:sldChg>
      <pc:sldChg chg="modNotes">
        <pc:chgData name="Kevin Lee (Developer Programs)" userId="f47351a6-0e28-4941-b6cd-419bf959951c" providerId="ADAL" clId="{AFDD69BF-A7F1-4FC4-8317-823B653B39A1}" dt="2024-10-10T20:03:59.598" v="39" actId="368"/>
        <pc:sldMkLst>
          <pc:docMk/>
          <pc:sldMk cId="0" sldId="286"/>
        </pc:sldMkLst>
      </pc:sldChg>
      <pc:sldChg chg="modNotes">
        <pc:chgData name="Kevin Lee (Developer Programs)" userId="f47351a6-0e28-4941-b6cd-419bf959951c" providerId="ADAL" clId="{AFDD69BF-A7F1-4FC4-8317-823B653B39A1}" dt="2024-10-10T20:03:59.598" v="41" actId="368"/>
        <pc:sldMkLst>
          <pc:docMk/>
          <pc:sldMk cId="0" sldId="287"/>
        </pc:sldMkLst>
      </pc:sldChg>
      <pc:sldChg chg="modNotes">
        <pc:chgData name="Kevin Lee (Developer Programs)" userId="f47351a6-0e28-4941-b6cd-419bf959951c" providerId="ADAL" clId="{AFDD69BF-A7F1-4FC4-8317-823B653B39A1}" dt="2024-10-10T20:03:59.613" v="43" actId="368"/>
        <pc:sldMkLst>
          <pc:docMk/>
          <pc:sldMk cId="0" sldId="289"/>
        </pc:sldMkLst>
      </pc:sldChg>
      <pc:sldChg chg="modNotes">
        <pc:chgData name="Kevin Lee (Developer Programs)" userId="f47351a6-0e28-4941-b6cd-419bf959951c" providerId="ADAL" clId="{AFDD69BF-A7F1-4FC4-8317-823B653B39A1}" dt="2024-10-10T20:03:59.613" v="45" actId="368"/>
        <pc:sldMkLst>
          <pc:docMk/>
          <pc:sldMk cId="0" sldId="290"/>
        </pc:sldMkLst>
      </pc:sldChg>
      <pc:sldChg chg="modNotes">
        <pc:chgData name="Kevin Lee (Developer Programs)" userId="f47351a6-0e28-4941-b6cd-419bf959951c" providerId="ADAL" clId="{AFDD69BF-A7F1-4FC4-8317-823B653B39A1}" dt="2024-10-10T20:03:59.613" v="47" actId="368"/>
        <pc:sldMkLst>
          <pc:docMk/>
          <pc:sldMk cId="0" sldId="291"/>
        </pc:sldMkLst>
      </pc:sldChg>
      <pc:sldChg chg="modNotes">
        <pc:chgData name="Kevin Lee (Developer Programs)" userId="f47351a6-0e28-4941-b6cd-419bf959951c" providerId="ADAL" clId="{AFDD69BF-A7F1-4FC4-8317-823B653B39A1}" dt="2024-10-10T20:03:59.613" v="49" actId="368"/>
        <pc:sldMkLst>
          <pc:docMk/>
          <pc:sldMk cId="0" sldId="292"/>
        </pc:sldMkLst>
      </pc:sldChg>
      <pc:sldChg chg="modNotes">
        <pc:chgData name="Kevin Lee (Developer Programs)" userId="f47351a6-0e28-4941-b6cd-419bf959951c" providerId="ADAL" clId="{AFDD69BF-A7F1-4FC4-8317-823B653B39A1}" dt="2024-10-10T20:03:59.629" v="51" actId="368"/>
        <pc:sldMkLst>
          <pc:docMk/>
          <pc:sldMk cId="0" sldId="295"/>
        </pc:sldMkLst>
      </pc:sldChg>
      <pc:sldChg chg="modNotes">
        <pc:chgData name="Kevin Lee (Developer Programs)" userId="f47351a6-0e28-4941-b6cd-419bf959951c" providerId="ADAL" clId="{AFDD69BF-A7F1-4FC4-8317-823B653B39A1}" dt="2024-10-10T20:03:59.629" v="53" actId="368"/>
        <pc:sldMkLst>
          <pc:docMk/>
          <pc:sldMk cId="0" sldId="296"/>
        </pc:sldMkLst>
      </pc:sldChg>
      <pc:sldChg chg="modNotes">
        <pc:chgData name="Kevin Lee (Developer Programs)" userId="f47351a6-0e28-4941-b6cd-419bf959951c" providerId="ADAL" clId="{AFDD69BF-A7F1-4FC4-8317-823B653B39A1}" dt="2024-10-10T20:03:59.629" v="55" actId="368"/>
        <pc:sldMkLst>
          <pc:docMk/>
          <pc:sldMk cId="0" sldId="297"/>
        </pc:sldMkLst>
      </pc:sldChg>
      <pc:sldChg chg="modNotes">
        <pc:chgData name="Kevin Lee (Developer Programs)" userId="f47351a6-0e28-4941-b6cd-419bf959951c" providerId="ADAL" clId="{AFDD69BF-A7F1-4FC4-8317-823B653B39A1}" dt="2024-10-10T20:03:59.645" v="57" actId="368"/>
        <pc:sldMkLst>
          <pc:docMk/>
          <pc:sldMk cId="0" sldId="30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4-09-19T19:32:45.433" idx="1">
    <p:pos x="6000" y="0"/>
    <p:text>add use case for data prep.</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9-27T23:23:20.253" idx="1">
    <p:pos x="1584" y="0"/>
    <p:text>did not see cuDF-pandas in this section. that should be included.
Also, our key themes that should stand out are:
* we provide high performance libraries as part of RAPIDS
* Zero code change acceleration for pandas and polars applications
* easily accessible everywhere. cuDF-pandas is even installed by default on colab today</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4-09-27T23:19:40.891" idx="2">
    <p:pos x="1584" y="0"/>
    <p:text>@miteshp@nvidia.com @manass@nvidia.com @wihill@nvidia.com  is this true in the context of cuDF-pandas?
_Assigned to miteshp@nvidia.com_</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4-09-27T23:19:16.443" idx="3">
    <p:pos x="1691" y="5928"/>
    <p:text>@nicholasb@nvidia.com @manass@nvidia.com @jyonemitsu@nvidia.com 
would we change this to "API flexibility"?</p:text>
  </p:cm>
</p:cmLst>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R="0" lvl="1"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2pPr>
            <a:lvl3pPr marR="0" lvl="2"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3pPr>
            <a:lvl4pPr marR="0" lvl="3"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4pPr>
            <a:lvl5pPr marR="0" lvl="4"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5pPr>
            <a:lvl6pPr marR="0" lvl="5"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6pPr>
            <a:lvl7pPr marR="0" lvl="6"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7pPr>
            <a:lvl8pPr marR="0" lvl="7"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8pPr>
            <a:lvl9pPr marR="0" lvl="8"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9pPr>
          </a:lstStyle>
          <a:p>
            <a:endParaRPr/>
          </a:p>
        </p:txBody>
      </p:sp>
      <p:sp>
        <p:nvSpPr>
          <p:cNvPr id="4" name="Google Shape;4;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L="914400" marR="0" lvl="1"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2pPr>
            <a:lvl3pPr marL="1371600" marR="0" lvl="2"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3pPr>
            <a:lvl4pPr marL="1828800" marR="0" lvl="3"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4pPr>
            <a:lvl5pPr marL="2286000" marR="0" lvl="4"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5pPr>
            <a:lvl6pPr marL="2743200" marR="0" lvl="5"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6pPr>
            <a:lvl7pPr marL="3200400" marR="0" lvl="6"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7pPr>
            <a:lvl8pPr marL="3657600" marR="0" lvl="7"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8pPr>
            <a:lvl9pPr marL="4114800" marR="0" lvl="8"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9pPr>
          </a:lstStyle>
          <a:p>
            <a:endParaRPr/>
          </a:p>
        </p:txBody>
      </p:sp>
      <p:sp>
        <p:nvSpPr>
          <p:cNvPr id="6" name="Google Shape;6;n"/>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NVIDIA Sans"/>
                <a:ea typeface="NVIDIA Sans"/>
                <a:cs typeface="NVIDIA Sans"/>
                <a:sym typeface="NVIDIA Sans"/>
              </a:rPr>
              <a:t>‹#›</a:t>
            </a:fld>
            <a:endParaRPr sz="1200" b="0" i="0" u="none" strike="noStrike" cap="non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a:stretch/>
        </p:blipFill>
        <p:spPr>
          <a:xfrm>
            <a:off x="5777346" y="8736014"/>
            <a:ext cx="963023" cy="331788"/>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f483424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f483424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2ff483424fa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8abbaa0551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8abbaa0551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28abbaa0551_0_10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f90993e138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f90993e138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557" name="Google Shape;557;g2f90993e138_1_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f90993e138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f90993e138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2f90993e138_1_1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abbaa0551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8abbaa0551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584" name="Google Shape;584;g28abbaa0551_0_16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070c77d58b_1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070c77d58b_1_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g3070c77d58b_1_44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70c77d58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70c77d58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02" name="Google Shape;602;g3070c77d58b_1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8abbaa0551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8abbaa0551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27" name="Google Shape;627;g28abbaa0551_0_12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8b1131503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8b1131503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a:p>
        </p:txBody>
      </p:sp>
      <p:sp>
        <p:nvSpPr>
          <p:cNvPr id="671" name="Google Shape;671;g28b1131503d_0_4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070c77d58b_1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070c77d58b_1_4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79" name="Google Shape;679;g3070c77d58b_1_47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8b1131503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8b1131503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688" name="Google Shape;688;g28b1131503d_0_4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8abbaa0551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8abbaa0551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28" name="Google Shape;428;g28abbaa0551_0_17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f90993e13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f90993e13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2f90993e138_1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070c77d58b_1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070c77d58b_1_4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3070c77d58b_1_49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070c77d58b_1_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3070c77d58b_1_5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g3070c77d58b_1_52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8b113150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8b1131503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28b1131503d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f90993e138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f90993e138_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783" name="Google Shape;783;g2f90993e138_1_4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8b1131503d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8b1131503d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28b1131503d_0_7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ff483424fa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ff483424fa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20" name="Google Shape;820;g2ff483424fa_0_2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ff483424f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ff483424fa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29" name="Google Shape;829;g2ff483424fa_0_3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3021e3a1c63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3021e3a1c63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38" name="Google Shape;838;g3021e3a1c63_0_11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021e3a1c63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021e3a1c63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48" name="Google Shape;848;g3021e3a1c63_0_3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021e3a1c63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021e3a1c63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35" name="Google Shape;435;g3021e3a1c63_0_23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021e3a1c63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3021e3a1c63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3021e3a1c63_0_10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021e3a1c63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3021e3a1c63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g3021e3a1c63_0_12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8abbaa0551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8abbaa0551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84" name="Google Shape;884;g28abbaa0551_0_24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8b1131503d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8b1131503d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893" name="Google Shape;893;g28b1131503d_0_14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3021e3a1c63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3021e3a1c63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3021e3a1c63_0_4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021e3a1c63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3021e3a1c63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3021e3a1c63_0_4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0619d3e46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30619d3e46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g30619d3e462_1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3021e3a1c63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3021e3a1c63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3021e3a1c63_0_5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3021e3a1c6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3021e3a1c6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953" name="Google Shape;953;g3021e3a1c63_0_6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070c77d58b_1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3070c77d58b_1_5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g3070c77d58b_1_56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8b1131503d_0_9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28b1131503d_0_9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8abbaa0551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8abbaa0551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28abbaa0551_0_26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8b1131503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8b1131503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g28b1131503d_0_10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3" name="Google Shape;184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8abbaa0551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8abbaa0551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28abbaa0551_0_7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abbaa055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8abbaa055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64" name="Google Shape;464;g28abbaa0551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8abbaa0551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8abbaa0551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495" name="Google Shape;495;g28abbaa0551_0_14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b1131503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b1131503d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a:p>
        </p:txBody>
      </p:sp>
      <p:sp>
        <p:nvSpPr>
          <p:cNvPr id="503" name="Google Shape;503;g28b1131503d_0_6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070c77d58b_1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070c77d58b_1_5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512" name="Google Shape;512;g3070c77d58b_1_58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8"/>
        <p:cNvGrpSpPr/>
        <p:nvPr/>
      </p:nvGrpSpPr>
      <p:grpSpPr>
        <a:xfrm>
          <a:off x="0" y="0"/>
          <a:ext cx="0" cy="0"/>
          <a:chOff x="0" y="0"/>
          <a:chExt cx="0" cy="0"/>
        </a:xfrm>
      </p:grpSpPr>
      <p:pic>
        <p:nvPicPr>
          <p:cNvPr id="49" name="Google Shape;49;p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50" name="Google Shape;50;p7"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
        <p:nvSpPr>
          <p:cNvPr id="51" name="Google Shape;51;p7"/>
          <p:cNvSpPr txBox="1">
            <a:spLocks noGrp="1"/>
          </p:cNvSpPr>
          <p:nvPr>
            <p:ph type="ctrTitle"/>
          </p:nvPr>
        </p:nvSpPr>
        <p:spPr>
          <a:xfrm>
            <a:off x="1513012" y="2983577"/>
            <a:ext cx="19282214"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8800"/>
              <a:buFont typeface="NVIDIA Sans"/>
              <a:buNone/>
              <a:defRPr sz="88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subTitle" idx="1"/>
          </p:nvPr>
        </p:nvSpPr>
        <p:spPr>
          <a:xfrm>
            <a:off x="1513012" y="7941727"/>
            <a:ext cx="19282214"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lt1"/>
              </a:buClr>
              <a:buSzPts val="44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500"/>
              </a:spcBef>
              <a:spcAft>
                <a:spcPts val="0"/>
              </a:spcAft>
              <a:buClr>
                <a:schemeClr val="dk1"/>
              </a:buClr>
              <a:buSzPts val="60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3pPr>
            <a:lvl4pPr marR="0" lvl="3"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78"/>
        <p:cNvGrpSpPr/>
        <p:nvPr/>
      </p:nvGrpSpPr>
      <p:grpSpPr>
        <a:xfrm>
          <a:off x="0" y="0"/>
          <a:ext cx="0" cy="0"/>
          <a:chOff x="0" y="0"/>
          <a:chExt cx="0" cy="0"/>
        </a:xfrm>
      </p:grpSpPr>
      <p:pic>
        <p:nvPicPr>
          <p:cNvPr id="79" name="Google Shape;79;p13" descr="A green curved lines with a bright light behind them&#10;&#10;Description automatically generated"/>
          <p:cNvPicPr preferRelativeResize="0"/>
          <p:nvPr/>
        </p:nvPicPr>
        <p:blipFill rotWithShape="1">
          <a:blip r:embed="rId2">
            <a:alphaModFix/>
          </a:blip>
          <a:srcRect l="2408" r="51135" b="926"/>
          <a:stretch/>
        </p:blipFill>
        <p:spPr>
          <a:xfrm>
            <a:off x="0" y="0"/>
            <a:ext cx="17150706" cy="20574000"/>
          </a:xfrm>
          <a:prstGeom prst="rect">
            <a:avLst/>
          </a:prstGeom>
          <a:noFill/>
          <a:ln>
            <a:noFill/>
          </a:ln>
        </p:spPr>
      </p:pic>
      <p:sp>
        <p:nvSpPr>
          <p:cNvPr id="80" name="Google Shape;80;p13"/>
          <p:cNvSpPr/>
          <p:nvPr/>
        </p:nvSpPr>
        <p:spPr>
          <a:xfrm>
            <a:off x="0" y="0"/>
            <a:ext cx="17150706" cy="20574000"/>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 name="Google Shape;81;p13"/>
          <p:cNvSpPr/>
          <p:nvPr/>
        </p:nvSpPr>
        <p:spPr>
          <a:xfrm>
            <a:off x="17204620" y="5394960"/>
            <a:ext cx="566928" cy="151790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SHORT Layout">
  <p:cSld name="Quote - SHORT Layout">
    <p:spTree>
      <p:nvGrpSpPr>
        <p:cNvPr id="1" name="Shape 96"/>
        <p:cNvGrpSpPr/>
        <p:nvPr/>
      </p:nvGrpSpPr>
      <p:grpSpPr>
        <a:xfrm>
          <a:off x="0" y="0"/>
          <a:ext cx="0" cy="0"/>
          <a:chOff x="0" y="0"/>
          <a:chExt cx="0" cy="0"/>
        </a:xfrm>
      </p:grpSpPr>
      <p:pic>
        <p:nvPicPr>
          <p:cNvPr id="97" name="Google Shape;97;p15" descr="A green and white background&#10;&#10;Description automatically generated"/>
          <p:cNvPicPr preferRelativeResize="0"/>
          <p:nvPr/>
        </p:nvPicPr>
        <p:blipFill rotWithShape="1">
          <a:blip r:embed="rId2">
            <a:alphaModFix/>
          </a:blip>
          <a:srcRect/>
          <a:stretch/>
        </p:blipFill>
        <p:spPr>
          <a:xfrm>
            <a:off x="-1" y="0"/>
            <a:ext cx="36576003" cy="20574001"/>
          </a:xfrm>
          <a:prstGeom prst="rect">
            <a:avLst/>
          </a:prstGeom>
          <a:noFill/>
          <a:ln>
            <a:noFill/>
          </a:ln>
        </p:spPr>
      </p:pic>
      <p:sp>
        <p:nvSpPr>
          <p:cNvPr id="98" name="Google Shape;98;p15"/>
          <p:cNvSpPr/>
          <p:nvPr/>
        </p:nvSpPr>
        <p:spPr>
          <a:xfrm>
            <a:off x="0" y="4143768"/>
            <a:ext cx="36576000" cy="2151778"/>
          </a:xfrm>
          <a:prstGeom prst="rect">
            <a:avLst/>
          </a:prstGeom>
          <a:gradFill>
            <a:gsLst>
              <a:gs pos="0">
                <a:srgbClr val="FFFFFF">
                  <a:alpha val="0"/>
                </a:srgbClr>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99" name="Google Shape;99;p15"/>
          <p:cNvSpPr/>
          <p:nvPr/>
        </p:nvSpPr>
        <p:spPr>
          <a:xfrm rot="10800000" flipH="1">
            <a:off x="0" y="15269900"/>
            <a:ext cx="36576000" cy="4218249"/>
          </a:xfrm>
          <a:prstGeom prst="rect">
            <a:avLst/>
          </a:prstGeom>
          <a:gradFill>
            <a:gsLst>
              <a:gs pos="0">
                <a:srgbClr val="FFFFFF">
                  <a:alpha val="0"/>
                </a:srgbClr>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00" name="Google Shape;100;p15"/>
          <p:cNvSpPr/>
          <p:nvPr/>
        </p:nvSpPr>
        <p:spPr>
          <a:xfrm>
            <a:off x="0" y="1068230"/>
            <a:ext cx="36576000" cy="4218249"/>
          </a:xfrm>
          <a:prstGeom prst="rect">
            <a:avLst/>
          </a:prstGeom>
          <a:gradFill>
            <a:gsLst>
              <a:gs pos="0">
                <a:srgbClr val="FFFFFF">
                  <a:alpha val="0"/>
                </a:srgbClr>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01" name="Google Shape;101;p15"/>
          <p:cNvSpPr/>
          <p:nvPr/>
        </p:nvSpPr>
        <p:spPr>
          <a:xfrm>
            <a:off x="0" y="4143768"/>
            <a:ext cx="36576000" cy="2151778"/>
          </a:xfrm>
          <a:prstGeom prst="rect">
            <a:avLst/>
          </a:prstGeom>
          <a:gradFill>
            <a:gsLst>
              <a:gs pos="0">
                <a:srgbClr val="FFFFFF">
                  <a:alpha val="0"/>
                </a:srgbClr>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02" name="Google Shape;102;p15"/>
          <p:cNvSpPr txBox="1">
            <a:spLocks noGrp="1"/>
          </p:cNvSpPr>
          <p:nvPr>
            <p:ph type="body" idx="1"/>
          </p:nvPr>
        </p:nvSpPr>
        <p:spPr>
          <a:xfrm>
            <a:off x="6158753" y="11878330"/>
            <a:ext cx="24258494" cy="104392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400"/>
              <a:buFont typeface="NVIDIA Sans"/>
              <a:buNone/>
              <a:defRPr sz="4400" b="0" i="1" u="none" strike="noStrike" cap="none">
                <a:solidFill>
                  <a:schemeClr val="dk2"/>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3" name="Google Shape;103;p15"/>
          <p:cNvSpPr txBox="1">
            <a:spLocks noGrp="1"/>
          </p:cNvSpPr>
          <p:nvPr>
            <p:ph type="body" idx="2"/>
          </p:nvPr>
        </p:nvSpPr>
        <p:spPr>
          <a:xfrm>
            <a:off x="6158754" y="7053551"/>
            <a:ext cx="24258494" cy="440322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0"/>
              </a:spcBef>
              <a:spcAft>
                <a:spcPts val="0"/>
              </a:spcAft>
              <a:buClr>
                <a:schemeClr val="lt1"/>
              </a:buClr>
              <a:buSzPts val="12000"/>
              <a:buFont typeface="NVIDIA Sans"/>
              <a:buNone/>
              <a:defRPr sz="12000" b="0" i="0" u="none" strike="noStrike" cap="none">
                <a:solidFill>
                  <a:schemeClr val="lt1"/>
                </a:solidFill>
                <a:latin typeface="NVIDIA Sans Light"/>
                <a:ea typeface="NVIDIA Sans Light"/>
                <a:cs typeface="NVIDIA Sans Light"/>
                <a:sym typeface="NVIDIA Sans Light"/>
              </a:defRPr>
            </a:lvl1pPr>
            <a:lvl2pPr marL="914400" marR="0" lvl="1"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104" name="Google Shape;104;p15"/>
          <p:cNvGrpSpPr/>
          <p:nvPr/>
        </p:nvGrpSpPr>
        <p:grpSpPr>
          <a:xfrm>
            <a:off x="6158753" y="5267062"/>
            <a:ext cx="24258494" cy="10102852"/>
            <a:chOff x="6158753" y="6264684"/>
            <a:chExt cx="24258494" cy="10102852"/>
          </a:xfrm>
        </p:grpSpPr>
        <p:grpSp>
          <p:nvGrpSpPr>
            <p:cNvPr id="105" name="Google Shape;105;p15"/>
            <p:cNvGrpSpPr/>
            <p:nvPr/>
          </p:nvGrpSpPr>
          <p:grpSpPr>
            <a:xfrm>
              <a:off x="17553664" y="6264684"/>
              <a:ext cx="1497286" cy="10102852"/>
              <a:chOff x="17553664" y="5634063"/>
              <a:chExt cx="1497286" cy="10102852"/>
            </a:xfrm>
          </p:grpSpPr>
          <p:sp>
            <p:nvSpPr>
              <p:cNvPr id="106" name="Google Shape;106;p15"/>
              <p:cNvSpPr txBox="1"/>
              <p:nvPr/>
            </p:nvSpPr>
            <p:spPr>
              <a:xfrm>
                <a:off x="17553664" y="5634063"/>
                <a:ext cx="1468672" cy="45089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sp>
            <p:nvSpPr>
              <p:cNvPr id="107" name="Google Shape;107;p15"/>
              <p:cNvSpPr txBox="1"/>
              <p:nvPr/>
            </p:nvSpPr>
            <p:spPr>
              <a:xfrm rot="10800000">
                <a:off x="17582278" y="11227988"/>
                <a:ext cx="1468672" cy="45089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grpSp>
        <p:cxnSp>
          <p:nvCxnSpPr>
            <p:cNvPr id="108" name="Google Shape;108;p15"/>
            <p:cNvCxnSpPr/>
            <p:nvPr/>
          </p:nvCxnSpPr>
          <p:spPr>
            <a:xfrm>
              <a:off x="6158753" y="7454586"/>
              <a:ext cx="11394911" cy="0"/>
            </a:xfrm>
            <a:prstGeom prst="straightConnector1">
              <a:avLst/>
            </a:prstGeom>
            <a:noFill/>
            <a:ln w="31750" cap="flat" cmpd="sng">
              <a:solidFill>
                <a:schemeClr val="accent5"/>
              </a:solidFill>
              <a:prstDash val="solid"/>
              <a:round/>
              <a:headEnd type="none" w="sm" len="sm"/>
              <a:tailEnd type="none" w="sm" len="sm"/>
            </a:ln>
          </p:spPr>
        </p:cxnSp>
        <p:cxnSp>
          <p:nvCxnSpPr>
            <p:cNvPr id="109" name="Google Shape;109;p15"/>
            <p:cNvCxnSpPr/>
            <p:nvPr/>
          </p:nvCxnSpPr>
          <p:spPr>
            <a:xfrm>
              <a:off x="19022336" y="7454586"/>
              <a:ext cx="11394911" cy="0"/>
            </a:xfrm>
            <a:prstGeom prst="straightConnector1">
              <a:avLst/>
            </a:prstGeom>
            <a:noFill/>
            <a:ln w="31750" cap="flat" cmpd="sng">
              <a:solidFill>
                <a:schemeClr val="accent5"/>
              </a:solidFill>
              <a:prstDash val="solid"/>
              <a:round/>
              <a:headEnd type="none" w="sm" len="sm"/>
              <a:tailEnd type="none" w="sm" len="sm"/>
            </a:ln>
          </p:spPr>
        </p:cxnSp>
        <p:cxnSp>
          <p:nvCxnSpPr>
            <p:cNvPr id="110" name="Google Shape;110;p15"/>
            <p:cNvCxnSpPr/>
            <p:nvPr/>
          </p:nvCxnSpPr>
          <p:spPr>
            <a:xfrm>
              <a:off x="6158753" y="15144241"/>
              <a:ext cx="11394911" cy="0"/>
            </a:xfrm>
            <a:prstGeom prst="straightConnector1">
              <a:avLst/>
            </a:prstGeom>
            <a:noFill/>
            <a:ln w="31750" cap="flat" cmpd="sng">
              <a:solidFill>
                <a:schemeClr val="accent5"/>
              </a:solidFill>
              <a:prstDash val="solid"/>
              <a:round/>
              <a:headEnd type="none" w="sm" len="sm"/>
              <a:tailEnd type="none" w="sm" len="sm"/>
            </a:ln>
          </p:spPr>
        </p:cxnSp>
        <p:cxnSp>
          <p:nvCxnSpPr>
            <p:cNvPr id="111" name="Google Shape;111;p15"/>
            <p:cNvCxnSpPr/>
            <p:nvPr/>
          </p:nvCxnSpPr>
          <p:spPr>
            <a:xfrm>
              <a:off x="19022336" y="15144241"/>
              <a:ext cx="11394911" cy="0"/>
            </a:xfrm>
            <a:prstGeom prst="straightConnector1">
              <a:avLst/>
            </a:prstGeom>
            <a:noFill/>
            <a:ln w="31750" cap="flat" cmpd="sng">
              <a:solidFill>
                <a:schemeClr val="accent5"/>
              </a:solidFill>
              <a:prstDash val="solid"/>
              <a:round/>
              <a:headEnd type="none" w="sm" len="sm"/>
              <a:tailEnd type="none" w="sm" len="sm"/>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9"/>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7" name="Google Shape;137;p19"/>
          <p:cNvSpPr>
            <a:spLocks noGrp="1"/>
          </p:cNvSpPr>
          <p:nvPr>
            <p:ph type="pic" idx="2"/>
          </p:nvPr>
        </p:nvSpPr>
        <p:spPr>
          <a:xfrm>
            <a:off x="1637604" y="4849813"/>
            <a:ext cx="8832277"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38" name="Google Shape;138;p19"/>
          <p:cNvSpPr txBox="1">
            <a:spLocks noGrp="1"/>
          </p:cNvSpPr>
          <p:nvPr>
            <p:ph type="body" idx="3"/>
          </p:nvPr>
        </p:nvSpPr>
        <p:spPr>
          <a:xfrm>
            <a:off x="11058350" y="6919968"/>
            <a:ext cx="6924849" cy="7879524"/>
          </a:xfrm>
          <a:prstGeom prst="rect">
            <a:avLst/>
          </a:prstGeom>
          <a:noFill/>
          <a:ln>
            <a:noFill/>
          </a:ln>
        </p:spPr>
        <p:txBody>
          <a:bodyPr spcFirstLastPara="1" wrap="square" lIns="91425" tIns="45700" rIns="91425" bIns="45700" anchor="ctr"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9" name="Google Shape;139;p19"/>
          <p:cNvSpPr>
            <a:spLocks noGrp="1"/>
          </p:cNvSpPr>
          <p:nvPr>
            <p:ph type="pic" idx="4"/>
          </p:nvPr>
        </p:nvSpPr>
        <p:spPr>
          <a:xfrm>
            <a:off x="18592805" y="4849813"/>
            <a:ext cx="8832277"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40" name="Google Shape;140;p19"/>
          <p:cNvSpPr txBox="1">
            <a:spLocks noGrp="1"/>
          </p:cNvSpPr>
          <p:nvPr>
            <p:ph type="body" idx="5"/>
          </p:nvPr>
        </p:nvSpPr>
        <p:spPr>
          <a:xfrm>
            <a:off x="28013551" y="6919968"/>
            <a:ext cx="6924849" cy="7879524"/>
          </a:xfrm>
          <a:prstGeom prst="rect">
            <a:avLst/>
          </a:prstGeom>
          <a:noFill/>
          <a:ln>
            <a:noFill/>
          </a:ln>
        </p:spPr>
        <p:txBody>
          <a:bodyPr spcFirstLastPara="1" wrap="square" lIns="91425" tIns="45700" rIns="91425" bIns="45700" anchor="ctr"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1" name="Google Shape;141;p19"/>
          <p:cNvSpPr txBox="1">
            <a:spLocks noGrp="1"/>
          </p:cNvSpPr>
          <p:nvPr>
            <p:ph type="body" idx="6"/>
          </p:nvPr>
        </p:nvSpPr>
        <p:spPr>
          <a:xfrm>
            <a:off x="1637604" y="17063961"/>
            <a:ext cx="8832277"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2" name="Google Shape;142;p19"/>
          <p:cNvSpPr txBox="1">
            <a:spLocks noGrp="1"/>
          </p:cNvSpPr>
          <p:nvPr>
            <p:ph type="body" idx="7"/>
          </p:nvPr>
        </p:nvSpPr>
        <p:spPr>
          <a:xfrm>
            <a:off x="1637604" y="17751568"/>
            <a:ext cx="8832277"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3" name="Google Shape;143;p19"/>
          <p:cNvSpPr txBox="1">
            <a:spLocks noGrp="1"/>
          </p:cNvSpPr>
          <p:nvPr>
            <p:ph type="body" idx="8"/>
          </p:nvPr>
        </p:nvSpPr>
        <p:spPr>
          <a:xfrm>
            <a:off x="18592805" y="17063961"/>
            <a:ext cx="8832646"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4" name="Google Shape;144;p19"/>
          <p:cNvSpPr txBox="1">
            <a:spLocks noGrp="1"/>
          </p:cNvSpPr>
          <p:nvPr>
            <p:ph type="body" idx="9"/>
          </p:nvPr>
        </p:nvSpPr>
        <p:spPr>
          <a:xfrm>
            <a:off x="18592805" y="17751568"/>
            <a:ext cx="8832646"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235"/>
        <p:cNvGrpSpPr/>
        <p:nvPr/>
      </p:nvGrpSpPr>
      <p:grpSpPr>
        <a:xfrm>
          <a:off x="0" y="0"/>
          <a:ext cx="0" cy="0"/>
          <a:chOff x="0" y="0"/>
          <a:chExt cx="0" cy="0"/>
        </a:xfrm>
      </p:grpSpPr>
      <p:sp>
        <p:nvSpPr>
          <p:cNvPr id="236" name="Google Shape;236;p25"/>
          <p:cNvSpPr>
            <a:spLocks noGrp="1"/>
          </p:cNvSpPr>
          <p:nvPr>
            <p:ph type="pic" idx="2"/>
          </p:nvPr>
        </p:nvSpPr>
        <p:spPr>
          <a:xfrm>
            <a:off x="1637603"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7" name="Google Shape;237;p25"/>
          <p:cNvSpPr>
            <a:spLocks noGrp="1"/>
          </p:cNvSpPr>
          <p:nvPr>
            <p:ph type="pic" idx="3"/>
          </p:nvPr>
        </p:nvSpPr>
        <p:spPr>
          <a:xfrm>
            <a:off x="10086104"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8" name="Google Shape;238;p25"/>
          <p:cNvSpPr>
            <a:spLocks noGrp="1"/>
          </p:cNvSpPr>
          <p:nvPr>
            <p:ph type="pic" idx="4"/>
          </p:nvPr>
        </p:nvSpPr>
        <p:spPr>
          <a:xfrm>
            <a:off x="18534606"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9" name="Google Shape;239;p25"/>
          <p:cNvSpPr>
            <a:spLocks noGrp="1"/>
          </p:cNvSpPr>
          <p:nvPr>
            <p:ph type="pic" idx="5"/>
          </p:nvPr>
        </p:nvSpPr>
        <p:spPr>
          <a:xfrm>
            <a:off x="18534610"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0" name="Google Shape;240;p25"/>
          <p:cNvSpPr>
            <a:spLocks noGrp="1"/>
          </p:cNvSpPr>
          <p:nvPr>
            <p:ph type="pic" idx="6"/>
          </p:nvPr>
        </p:nvSpPr>
        <p:spPr>
          <a:xfrm>
            <a:off x="10086108"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1" name="Google Shape;241;p25"/>
          <p:cNvSpPr>
            <a:spLocks noGrp="1"/>
          </p:cNvSpPr>
          <p:nvPr>
            <p:ph type="pic" idx="7"/>
          </p:nvPr>
        </p:nvSpPr>
        <p:spPr>
          <a:xfrm>
            <a:off x="1637606"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2" name="Google Shape;242;p25"/>
          <p:cNvSpPr>
            <a:spLocks noGrp="1"/>
          </p:cNvSpPr>
          <p:nvPr>
            <p:ph type="pic" idx="8"/>
          </p:nvPr>
        </p:nvSpPr>
        <p:spPr>
          <a:xfrm>
            <a:off x="26983113"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3" name="Google Shape;243;p25"/>
          <p:cNvSpPr>
            <a:spLocks noGrp="1"/>
          </p:cNvSpPr>
          <p:nvPr>
            <p:ph type="pic" idx="9"/>
          </p:nvPr>
        </p:nvSpPr>
        <p:spPr>
          <a:xfrm>
            <a:off x="26968061"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4" name="Google Shape;244;p25"/>
          <p:cNvSpPr txBox="1">
            <a:spLocks noGrp="1"/>
          </p:cNvSpPr>
          <p:nvPr>
            <p:ph type="body" idx="1"/>
          </p:nvPr>
        </p:nvSpPr>
        <p:spPr>
          <a:xfrm>
            <a:off x="10094409"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5" name="Google Shape;245;p25"/>
          <p:cNvSpPr txBox="1">
            <a:spLocks noGrp="1"/>
          </p:cNvSpPr>
          <p:nvPr>
            <p:ph type="body" idx="13"/>
          </p:nvPr>
        </p:nvSpPr>
        <p:spPr>
          <a:xfrm>
            <a:off x="1637603" y="9981886"/>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6" name="Google Shape;246;p25"/>
          <p:cNvSpPr txBox="1">
            <a:spLocks noGrp="1"/>
          </p:cNvSpPr>
          <p:nvPr>
            <p:ph type="body" idx="14"/>
          </p:nvPr>
        </p:nvSpPr>
        <p:spPr>
          <a:xfrm>
            <a:off x="10094409"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7" name="Google Shape;247;p25"/>
          <p:cNvSpPr txBox="1">
            <a:spLocks noGrp="1"/>
          </p:cNvSpPr>
          <p:nvPr>
            <p:ph type="body" idx="15"/>
          </p:nvPr>
        </p:nvSpPr>
        <p:spPr>
          <a:xfrm>
            <a:off x="1637603" y="10669493"/>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8" name="Google Shape;248;p25"/>
          <p:cNvSpPr txBox="1">
            <a:spLocks noGrp="1"/>
          </p:cNvSpPr>
          <p:nvPr>
            <p:ph type="body" idx="16"/>
          </p:nvPr>
        </p:nvSpPr>
        <p:spPr>
          <a:xfrm>
            <a:off x="18534605"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9" name="Google Shape;249;p25"/>
          <p:cNvSpPr txBox="1">
            <a:spLocks noGrp="1"/>
          </p:cNvSpPr>
          <p:nvPr>
            <p:ph type="body" idx="17"/>
          </p:nvPr>
        </p:nvSpPr>
        <p:spPr>
          <a:xfrm>
            <a:off x="18534605"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0" name="Google Shape;250;p25"/>
          <p:cNvSpPr txBox="1">
            <a:spLocks noGrp="1"/>
          </p:cNvSpPr>
          <p:nvPr>
            <p:ph type="body" idx="18"/>
          </p:nvPr>
        </p:nvSpPr>
        <p:spPr>
          <a:xfrm>
            <a:off x="26983113" y="9981886"/>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1" name="Google Shape;251;p25"/>
          <p:cNvSpPr txBox="1">
            <a:spLocks noGrp="1"/>
          </p:cNvSpPr>
          <p:nvPr>
            <p:ph type="body" idx="19"/>
          </p:nvPr>
        </p:nvSpPr>
        <p:spPr>
          <a:xfrm>
            <a:off x="26983113" y="10669493"/>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2" name="Google Shape;252;p25"/>
          <p:cNvSpPr txBox="1">
            <a:spLocks noGrp="1"/>
          </p:cNvSpPr>
          <p:nvPr>
            <p:ph type="body" idx="20"/>
          </p:nvPr>
        </p:nvSpPr>
        <p:spPr>
          <a:xfrm>
            <a:off x="10087333"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3" name="Google Shape;253;p25"/>
          <p:cNvSpPr txBox="1">
            <a:spLocks noGrp="1"/>
          </p:cNvSpPr>
          <p:nvPr>
            <p:ph type="body" idx="21"/>
          </p:nvPr>
        </p:nvSpPr>
        <p:spPr>
          <a:xfrm>
            <a:off x="1630527" y="17059122"/>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4" name="Google Shape;254;p25"/>
          <p:cNvSpPr txBox="1">
            <a:spLocks noGrp="1"/>
          </p:cNvSpPr>
          <p:nvPr>
            <p:ph type="body" idx="22"/>
          </p:nvPr>
        </p:nvSpPr>
        <p:spPr>
          <a:xfrm>
            <a:off x="10087333"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5" name="Google Shape;255;p25"/>
          <p:cNvSpPr txBox="1">
            <a:spLocks noGrp="1"/>
          </p:cNvSpPr>
          <p:nvPr>
            <p:ph type="body" idx="23"/>
          </p:nvPr>
        </p:nvSpPr>
        <p:spPr>
          <a:xfrm>
            <a:off x="1630527" y="17746729"/>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6" name="Google Shape;256;p25"/>
          <p:cNvSpPr txBox="1">
            <a:spLocks noGrp="1"/>
          </p:cNvSpPr>
          <p:nvPr>
            <p:ph type="body" idx="24"/>
          </p:nvPr>
        </p:nvSpPr>
        <p:spPr>
          <a:xfrm>
            <a:off x="18527529"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7" name="Google Shape;257;p25"/>
          <p:cNvSpPr txBox="1">
            <a:spLocks noGrp="1"/>
          </p:cNvSpPr>
          <p:nvPr>
            <p:ph type="body" idx="25"/>
          </p:nvPr>
        </p:nvSpPr>
        <p:spPr>
          <a:xfrm>
            <a:off x="18527529"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8" name="Google Shape;258;p25"/>
          <p:cNvSpPr txBox="1">
            <a:spLocks noGrp="1"/>
          </p:cNvSpPr>
          <p:nvPr>
            <p:ph type="body" idx="26"/>
          </p:nvPr>
        </p:nvSpPr>
        <p:spPr>
          <a:xfrm>
            <a:off x="26976037" y="17059122"/>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9" name="Google Shape;259;p25"/>
          <p:cNvSpPr txBox="1">
            <a:spLocks noGrp="1"/>
          </p:cNvSpPr>
          <p:nvPr>
            <p:ph type="body" idx="27"/>
          </p:nvPr>
        </p:nvSpPr>
        <p:spPr>
          <a:xfrm>
            <a:off x="26976037" y="17746729"/>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0" name="Google Shape;260;p25"/>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5"/>
          <p:cNvSpPr txBox="1">
            <a:spLocks noGrp="1"/>
          </p:cNvSpPr>
          <p:nvPr>
            <p:ph type="body" idx="28"/>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412"/>
        <p:cNvGrpSpPr/>
        <p:nvPr/>
      </p:nvGrpSpPr>
      <p:grpSpPr>
        <a:xfrm>
          <a:off x="0" y="0"/>
          <a:ext cx="0" cy="0"/>
          <a:chOff x="0" y="0"/>
          <a:chExt cx="0" cy="0"/>
        </a:xfrm>
      </p:grpSpPr>
      <p:pic>
        <p:nvPicPr>
          <p:cNvPr id="413" name="Google Shape;413;p40"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414" name="Google Shape;414;p40"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10">
              <a:alphaModFix/>
            </a:blip>
            <a:srcRect/>
            <a:stretch/>
          </p:blipFill>
          <p:spPr>
            <a:xfrm>
              <a:off x="34061399" y="19504414"/>
              <a:ext cx="2003438" cy="69023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9" r:id="rId3"/>
    <p:sldLayoutId id="2147483661" r:id="rId4"/>
    <p:sldLayoutId id="2147483665" r:id="rId5"/>
    <p:sldLayoutId id="2147483671" r:id="rId6"/>
    <p:sldLayoutId id="2147483686" r:id="rId7"/>
    <p:sldLayoutId id="214748368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2"/>
          <p:cNvSpPr txBox="1">
            <a:spLocks noGrp="1"/>
          </p:cNvSpPr>
          <p:nvPr>
            <p:ph type="subTitle" idx="1"/>
          </p:nvPr>
        </p:nvSpPr>
        <p:spPr>
          <a:xfrm>
            <a:off x="1513012" y="7941727"/>
            <a:ext cx="19282200" cy="1703700"/>
          </a:xfrm>
          <a:prstGeom prst="rect">
            <a:avLst/>
          </a:prstGeom>
        </p:spPr>
        <p:txBody>
          <a:bodyPr spcFirstLastPara="1" wrap="square" lIns="91425" tIns="45700" rIns="91425" bIns="45700" anchor="t" anchorCtr="0">
            <a:normAutofit/>
          </a:bodyPr>
          <a:lstStyle/>
          <a:p>
            <a:pPr marL="0" lvl="0" indent="0" algn="l" rtl="0">
              <a:spcBef>
                <a:spcPts val="3000"/>
              </a:spcBef>
              <a:spcAft>
                <a:spcPts val="0"/>
              </a:spcAft>
              <a:buNone/>
            </a:pPr>
            <a:r>
              <a:rPr lang="en-US"/>
              <a:t>NVIDIA Deep Learning Institute</a:t>
            </a:r>
            <a:endParaRPr/>
          </a:p>
        </p:txBody>
      </p:sp>
      <p:sp>
        <p:nvSpPr>
          <p:cNvPr id="424" name="Google Shape;424;p42"/>
          <p:cNvSpPr txBox="1">
            <a:spLocks noGrp="1"/>
          </p:cNvSpPr>
          <p:nvPr>
            <p:ph type="ctrTitle"/>
          </p:nvPr>
        </p:nvSpPr>
        <p:spPr>
          <a:xfrm>
            <a:off x="1513012" y="2983577"/>
            <a:ext cx="19282200" cy="493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Fundamentals of Accelerated Data Science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Challenges in Data Science Today</a:t>
            </a:r>
            <a:endParaRPr/>
          </a:p>
        </p:txBody>
      </p:sp>
      <p:sp>
        <p:nvSpPr>
          <p:cNvPr id="524" name="Google Shape;524;p5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needs to be solved to empower data scientists</a:t>
            </a:r>
            <a:endParaRPr/>
          </a:p>
          <a:p>
            <a:pPr marL="0" lvl="0" indent="0" algn="l" rtl="0">
              <a:spcBef>
                <a:spcPts val="0"/>
              </a:spcBef>
              <a:spcAft>
                <a:spcPts val="0"/>
              </a:spcAft>
              <a:buNone/>
            </a:pPr>
            <a:endParaRPr/>
          </a:p>
        </p:txBody>
      </p:sp>
      <p:pic>
        <p:nvPicPr>
          <p:cNvPr id="525" name="Google Shape;525;p51"/>
          <p:cNvPicPr preferRelativeResize="0"/>
          <p:nvPr/>
        </p:nvPicPr>
        <p:blipFill>
          <a:blip r:embed="rId3">
            <a:alphaModFix/>
          </a:blip>
          <a:stretch>
            <a:fillRect/>
          </a:stretch>
        </p:blipFill>
        <p:spPr>
          <a:xfrm>
            <a:off x="2514600" y="4846325"/>
            <a:ext cx="31546798" cy="13123950"/>
          </a:xfrm>
          <a:prstGeom prst="rect">
            <a:avLst/>
          </a:prstGeom>
          <a:noFill/>
          <a:ln>
            <a:noFill/>
          </a:ln>
        </p:spPr>
      </p:pic>
      <p:sp>
        <p:nvSpPr>
          <p:cNvPr id="526" name="Google Shape;526;p51"/>
          <p:cNvSpPr/>
          <p:nvPr/>
        </p:nvSpPr>
        <p:spPr>
          <a:xfrm>
            <a:off x="19129526" y="15880700"/>
            <a:ext cx="2238300" cy="6174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800">
                <a:solidFill>
                  <a:srgbClr val="92C538"/>
                </a:solidFill>
              </a:rPr>
              <a:t> well  </a:t>
            </a:r>
            <a:endParaRPr sz="4800">
              <a:solidFill>
                <a:srgbClr val="92C53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Challenges in Data Science Today</a:t>
            </a:r>
            <a:endParaRPr/>
          </a:p>
        </p:txBody>
      </p:sp>
      <p:sp>
        <p:nvSpPr>
          <p:cNvPr id="560" name="Google Shape;560;p5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The right solution enables data scientists to focus on delivering value</a:t>
            </a:r>
            <a:endParaRPr/>
          </a:p>
          <a:p>
            <a:pPr marL="0" lvl="0" indent="0" algn="ctr" rtl="0">
              <a:spcBef>
                <a:spcPts val="0"/>
              </a:spcBef>
              <a:spcAft>
                <a:spcPts val="0"/>
              </a:spcAft>
              <a:buNone/>
            </a:pPr>
            <a:endParaRPr/>
          </a:p>
        </p:txBody>
      </p:sp>
      <p:sp>
        <p:nvSpPr>
          <p:cNvPr id="561" name="Google Shape;561;p53"/>
          <p:cNvSpPr txBox="1">
            <a:spLocks noGrp="1"/>
          </p:cNvSpPr>
          <p:nvPr>
            <p:ph type="body" idx="2"/>
          </p:nvPr>
        </p:nvSpPr>
        <p:spPr>
          <a:xfrm>
            <a:off x="2514600" y="4846325"/>
            <a:ext cx="16480200" cy="13652100"/>
          </a:xfrm>
          <a:prstGeom prst="rect">
            <a:avLst/>
          </a:prstGeom>
        </p:spPr>
        <p:txBody>
          <a:bodyPr spcFirstLastPara="1" wrap="square" lIns="91425" tIns="45700" rIns="91425" bIns="45700" anchor="t" anchorCtr="0">
            <a:noAutofit/>
          </a:bodyPr>
          <a:lstStyle/>
          <a:p>
            <a:pPr marL="457200" lvl="0" indent="-508000" algn="l" rtl="0">
              <a:lnSpc>
                <a:spcPct val="150000"/>
              </a:lnSpc>
              <a:spcBef>
                <a:spcPts val="3000"/>
              </a:spcBef>
              <a:spcAft>
                <a:spcPts val="0"/>
              </a:spcAft>
              <a:buSzPts val="4400"/>
              <a:buChar char="●"/>
            </a:pPr>
            <a:r>
              <a:rPr lang="en-US"/>
              <a:t>Data preparation is a time-consuming process</a:t>
            </a:r>
            <a:endParaRPr/>
          </a:p>
          <a:p>
            <a:pPr marL="457200" lvl="0" indent="-508000" algn="l" rtl="0">
              <a:lnSpc>
                <a:spcPct val="150000"/>
              </a:lnSpc>
              <a:spcBef>
                <a:spcPts val="0"/>
              </a:spcBef>
              <a:spcAft>
                <a:spcPts val="0"/>
              </a:spcAft>
              <a:buSzPts val="4400"/>
              <a:buChar char="●"/>
            </a:pPr>
            <a:r>
              <a:rPr lang="en-US"/>
              <a:t>Data science requires </a:t>
            </a:r>
            <a:r>
              <a:rPr lang="en-US" b="1"/>
              <a:t>exploration </a:t>
            </a:r>
            <a:r>
              <a:rPr lang="en-US"/>
              <a:t>and </a:t>
            </a:r>
            <a:r>
              <a:rPr lang="en-US" b="1"/>
              <a:t>experimentation </a:t>
            </a:r>
            <a:r>
              <a:rPr lang="en-US"/>
              <a:t>to: </a:t>
            </a:r>
            <a:endParaRPr/>
          </a:p>
          <a:p>
            <a:pPr marL="914400" lvl="1" indent="-482600" algn="l" rtl="0">
              <a:lnSpc>
                <a:spcPct val="150000"/>
              </a:lnSpc>
              <a:spcBef>
                <a:spcPts val="0"/>
              </a:spcBef>
              <a:spcAft>
                <a:spcPts val="0"/>
              </a:spcAft>
              <a:buSzPts val="4000"/>
              <a:buChar char="○"/>
            </a:pPr>
            <a:r>
              <a:rPr lang="en-US"/>
              <a:t>Deal with uncertainties</a:t>
            </a:r>
            <a:endParaRPr/>
          </a:p>
          <a:p>
            <a:pPr marL="914400" lvl="1" indent="-482600" algn="l" rtl="0">
              <a:lnSpc>
                <a:spcPct val="150000"/>
              </a:lnSpc>
              <a:spcBef>
                <a:spcPts val="0"/>
              </a:spcBef>
              <a:spcAft>
                <a:spcPts val="0"/>
              </a:spcAft>
              <a:buSzPts val="4000"/>
              <a:buChar char="○"/>
            </a:pPr>
            <a:r>
              <a:rPr lang="en-US"/>
              <a:t>Discover and adapt to unexpected insights</a:t>
            </a:r>
            <a:endParaRPr/>
          </a:p>
          <a:p>
            <a:pPr marL="914400" lvl="1" indent="-482600" algn="l" rtl="0">
              <a:lnSpc>
                <a:spcPct val="150000"/>
              </a:lnSpc>
              <a:spcBef>
                <a:spcPts val="0"/>
              </a:spcBef>
              <a:spcAft>
                <a:spcPts val="0"/>
              </a:spcAft>
              <a:buSzPts val="4000"/>
              <a:buChar char="○"/>
            </a:pPr>
            <a:r>
              <a:rPr lang="en-US"/>
              <a:t>Validate, refine, and optimize results</a:t>
            </a:r>
            <a:endParaRPr/>
          </a:p>
          <a:p>
            <a:pPr marL="457200" lvl="0" indent="-508000" algn="l" rtl="0">
              <a:lnSpc>
                <a:spcPct val="150000"/>
              </a:lnSpc>
              <a:spcBef>
                <a:spcPts val="0"/>
              </a:spcBef>
              <a:spcAft>
                <a:spcPts val="0"/>
              </a:spcAft>
              <a:buSzPts val="4400"/>
              <a:buChar char="●"/>
            </a:pPr>
            <a:r>
              <a:rPr lang="en-US"/>
              <a:t>Size, speed, and complexity of data con</a:t>
            </a:r>
            <a:r>
              <a:rPr lang="en-US" sz="5000"/>
              <a:t>tin</a:t>
            </a:r>
            <a:r>
              <a:rPr lang="en-US" sz="5600"/>
              <a:t>ues</a:t>
            </a:r>
            <a:r>
              <a:rPr lang="en-US"/>
              <a:t> </a:t>
            </a:r>
            <a:r>
              <a:rPr lang="en-US" sz="6200"/>
              <a:t>to</a:t>
            </a:r>
            <a:r>
              <a:rPr lang="en-US"/>
              <a:t> </a:t>
            </a:r>
            <a:r>
              <a:rPr lang="en-US" sz="6800"/>
              <a:t>gro</a:t>
            </a:r>
            <a:r>
              <a:rPr lang="en-US" sz="7400"/>
              <a:t>w</a:t>
            </a:r>
            <a:endParaRPr sz="7400"/>
          </a:p>
          <a:p>
            <a:pPr marL="457200" lvl="0" indent="-508000" algn="l" rtl="0">
              <a:lnSpc>
                <a:spcPct val="150000"/>
              </a:lnSpc>
              <a:spcBef>
                <a:spcPts val="0"/>
              </a:spcBef>
              <a:spcAft>
                <a:spcPts val="0"/>
              </a:spcAft>
              <a:buSzPts val="4400"/>
              <a:buChar char="●"/>
            </a:pPr>
            <a:r>
              <a:rPr lang="en-US"/>
              <a:t>Amount of data that can be analyzed is limited due to resource constraints</a:t>
            </a:r>
            <a:endParaRPr/>
          </a:p>
          <a:p>
            <a:pPr marL="457200" lvl="0" indent="-508000" algn="l" rtl="0">
              <a:lnSpc>
                <a:spcPct val="150000"/>
              </a:lnSpc>
              <a:spcBef>
                <a:spcPts val="0"/>
              </a:spcBef>
              <a:spcAft>
                <a:spcPts val="0"/>
              </a:spcAft>
              <a:buSzPts val="4400"/>
              <a:buChar char="●"/>
            </a:pPr>
            <a:r>
              <a:rPr lang="en-US"/>
              <a:t>Existing solutions are complex when talent is in short supply</a:t>
            </a:r>
            <a:endParaRPr/>
          </a:p>
        </p:txBody>
      </p:sp>
      <p:pic>
        <p:nvPicPr>
          <p:cNvPr id="562" name="Google Shape;562;p53"/>
          <p:cNvPicPr preferRelativeResize="0"/>
          <p:nvPr/>
        </p:nvPicPr>
        <p:blipFill>
          <a:blip r:embed="rId3">
            <a:alphaModFix/>
          </a:blip>
          <a:stretch>
            <a:fillRect/>
          </a:stretch>
        </p:blipFill>
        <p:spPr>
          <a:xfrm>
            <a:off x="18711000" y="5301961"/>
            <a:ext cx="15350400" cy="12740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Challenges in Data Science Today</a:t>
            </a:r>
            <a:endParaRPr/>
          </a:p>
        </p:txBody>
      </p:sp>
      <p:sp>
        <p:nvSpPr>
          <p:cNvPr id="569" name="Google Shape;569;p5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The right solution enables data scientists to focus on delivering value</a:t>
            </a:r>
            <a:endParaRPr/>
          </a:p>
          <a:p>
            <a:pPr marL="0" lvl="0" indent="0" algn="ctr" rtl="0">
              <a:spcBef>
                <a:spcPts val="0"/>
              </a:spcBef>
              <a:spcAft>
                <a:spcPts val="0"/>
              </a:spcAft>
              <a:buNone/>
            </a:pPr>
            <a:endParaRPr/>
          </a:p>
        </p:txBody>
      </p:sp>
      <p:sp>
        <p:nvSpPr>
          <p:cNvPr id="570" name="Google Shape;570;p54"/>
          <p:cNvSpPr txBox="1">
            <a:spLocks noGrp="1"/>
          </p:cNvSpPr>
          <p:nvPr>
            <p:ph type="body" idx="2"/>
          </p:nvPr>
        </p:nvSpPr>
        <p:spPr>
          <a:xfrm>
            <a:off x="2514600" y="4846325"/>
            <a:ext cx="164802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Faster data processing is key</a:t>
            </a:r>
            <a:endParaRPr/>
          </a:p>
          <a:p>
            <a:pPr marL="457200" lvl="0" indent="-508000" algn="l" rtl="0">
              <a:lnSpc>
                <a:spcPct val="200000"/>
              </a:lnSpc>
              <a:spcBef>
                <a:spcPts val="0"/>
              </a:spcBef>
              <a:spcAft>
                <a:spcPts val="0"/>
              </a:spcAft>
              <a:buSzPts val="4400"/>
              <a:buChar char="●"/>
            </a:pPr>
            <a:r>
              <a:rPr lang="en-US"/>
              <a:t>Benefits of accelerated data science workflows: </a:t>
            </a:r>
            <a:endParaRPr/>
          </a:p>
          <a:p>
            <a:pPr marL="914400" lvl="1" indent="-482600" algn="l" rtl="0">
              <a:lnSpc>
                <a:spcPct val="200000"/>
              </a:lnSpc>
              <a:spcBef>
                <a:spcPts val="0"/>
              </a:spcBef>
              <a:spcAft>
                <a:spcPts val="0"/>
              </a:spcAft>
              <a:buSzPts val="4000"/>
              <a:buChar char="○"/>
            </a:pPr>
            <a:r>
              <a:rPr lang="en-US"/>
              <a:t>Higher productivity</a:t>
            </a:r>
            <a:endParaRPr/>
          </a:p>
          <a:p>
            <a:pPr marL="914400" lvl="1" indent="-482600" algn="l" rtl="0">
              <a:lnSpc>
                <a:spcPct val="200000"/>
              </a:lnSpc>
              <a:spcBef>
                <a:spcPts val="0"/>
              </a:spcBef>
              <a:spcAft>
                <a:spcPts val="0"/>
              </a:spcAft>
              <a:buSzPts val="4000"/>
              <a:buChar char="○"/>
            </a:pPr>
            <a:r>
              <a:rPr lang="en-US"/>
              <a:t>More explorations and iterations can improve model accuracy and optimize inference performance</a:t>
            </a:r>
            <a:endParaRPr/>
          </a:p>
          <a:p>
            <a:pPr marL="914400" lvl="1" indent="-482600" algn="l" rtl="0">
              <a:lnSpc>
                <a:spcPct val="200000"/>
              </a:lnSpc>
              <a:spcBef>
                <a:spcPts val="0"/>
              </a:spcBef>
              <a:spcAft>
                <a:spcPts val="0"/>
              </a:spcAft>
              <a:buSzPts val="4000"/>
              <a:buChar char="○"/>
            </a:pPr>
            <a:r>
              <a:rPr lang="en-US"/>
              <a:t>Lower time to insight and total cost of ownership</a:t>
            </a:r>
            <a:endParaRPr/>
          </a:p>
        </p:txBody>
      </p:sp>
      <p:pic>
        <p:nvPicPr>
          <p:cNvPr id="571" name="Google Shape;571;p54"/>
          <p:cNvPicPr preferRelativeResize="0"/>
          <p:nvPr/>
        </p:nvPicPr>
        <p:blipFill>
          <a:blip r:embed="rId3">
            <a:alphaModFix/>
          </a:blip>
          <a:stretch>
            <a:fillRect/>
          </a:stretch>
        </p:blipFill>
        <p:spPr>
          <a:xfrm>
            <a:off x="18994685" y="5303525"/>
            <a:ext cx="14478226" cy="12740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Rise of GPU Computing</a:t>
            </a:r>
            <a:endParaRPr/>
          </a:p>
        </p:txBody>
      </p:sp>
      <p:sp>
        <p:nvSpPr>
          <p:cNvPr id="587" name="Google Shape;587;p5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Leverages parallel processing to handle large datasets</a:t>
            </a:r>
            <a:endParaRPr/>
          </a:p>
        </p:txBody>
      </p:sp>
      <p:sp>
        <p:nvSpPr>
          <p:cNvPr id="588" name="Google Shape;588;p5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589" name="Google Shape;589;p56"/>
          <p:cNvPicPr preferRelativeResize="0"/>
          <p:nvPr/>
        </p:nvPicPr>
        <p:blipFill>
          <a:blip r:embed="rId3">
            <a:alphaModFix/>
          </a:blip>
          <a:stretch>
            <a:fillRect/>
          </a:stretch>
        </p:blipFill>
        <p:spPr>
          <a:xfrm>
            <a:off x="2514599" y="5834390"/>
            <a:ext cx="31546798" cy="116759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Transforms Data Science</a:t>
            </a:r>
            <a:endParaRPr/>
          </a:p>
        </p:txBody>
      </p:sp>
      <p:sp>
        <p:nvSpPr>
          <p:cNvPr id="596" name="Google Shape;596;p5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optimized hardware-to-software stack for the entire data science pipeline</a:t>
            </a:r>
            <a:endParaRPr/>
          </a:p>
        </p:txBody>
      </p:sp>
      <p:sp>
        <p:nvSpPr>
          <p:cNvPr id="597" name="Google Shape;597;p5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598" name="Google Shape;598;p57"/>
          <p:cNvPicPr preferRelativeResize="0"/>
          <p:nvPr/>
        </p:nvPicPr>
        <p:blipFill>
          <a:blip r:embed="rId3">
            <a:alphaModFix/>
          </a:blip>
          <a:stretch>
            <a:fillRect/>
          </a:stretch>
        </p:blipFill>
        <p:spPr>
          <a:xfrm>
            <a:off x="5255563" y="4846334"/>
            <a:ext cx="26064870" cy="1365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Empower data scientists to do their best work</a:t>
            </a:r>
            <a:endParaRPr/>
          </a:p>
        </p:txBody>
      </p:sp>
      <p:sp>
        <p:nvSpPr>
          <p:cNvPr id="605" name="Google Shape;605;p5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Pillars of Data Science Performance</a:t>
            </a:r>
            <a:endParaRPr/>
          </a:p>
        </p:txBody>
      </p:sp>
      <p:sp>
        <p:nvSpPr>
          <p:cNvPr id="606" name="Google Shape;606;p5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ctr" rtl="0">
              <a:spcBef>
                <a:spcPts val="3000"/>
              </a:spcBef>
              <a:spcAft>
                <a:spcPts val="0"/>
              </a:spcAft>
              <a:buNone/>
            </a:pPr>
            <a:endParaRPr/>
          </a:p>
          <a:p>
            <a:pPr marL="0" lvl="0" indent="0" algn="ctr" rtl="0">
              <a:spcBef>
                <a:spcPts val="3000"/>
              </a:spcBef>
              <a:spcAft>
                <a:spcPts val="0"/>
              </a:spcAft>
              <a:buNone/>
            </a:pPr>
            <a:r>
              <a:rPr lang="en-US"/>
              <a:t>Enable acceleration while minimizing friction related to infrastructure</a:t>
            </a:r>
            <a:endParaRPr/>
          </a:p>
        </p:txBody>
      </p:sp>
      <p:pic>
        <p:nvPicPr>
          <p:cNvPr id="607" name="Google Shape;607;p58"/>
          <p:cNvPicPr preferRelativeResize="0"/>
          <p:nvPr/>
        </p:nvPicPr>
        <p:blipFill>
          <a:blip r:embed="rId3">
            <a:alphaModFix/>
          </a:blip>
          <a:stretch>
            <a:fillRect/>
          </a:stretch>
        </p:blipFill>
        <p:spPr>
          <a:xfrm>
            <a:off x="2514600" y="6519838"/>
            <a:ext cx="31546798" cy="103050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Proven Faster for Data Science</a:t>
            </a:r>
            <a:endParaRPr/>
          </a:p>
        </p:txBody>
      </p:sp>
      <p:sp>
        <p:nvSpPr>
          <p:cNvPr id="630" name="Google Shape;630;p6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Realize efficiency and scalability with multi-GPU for massive datasets</a:t>
            </a:r>
            <a:endParaRPr/>
          </a:p>
        </p:txBody>
      </p:sp>
      <p:sp>
        <p:nvSpPr>
          <p:cNvPr id="631" name="Google Shape;631;p61"/>
          <p:cNvSpPr txBox="1">
            <a:spLocks noGrp="1"/>
          </p:cNvSpPr>
          <p:nvPr>
            <p:ph type="body" idx="2"/>
          </p:nvPr>
        </p:nvSpPr>
        <p:spPr>
          <a:xfrm>
            <a:off x="2514600" y="4846345"/>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632" name="Google Shape;632;p61"/>
          <p:cNvPicPr preferRelativeResize="0"/>
          <p:nvPr/>
        </p:nvPicPr>
        <p:blipFill>
          <a:blip r:embed="rId3">
            <a:alphaModFix/>
          </a:blip>
          <a:stretch>
            <a:fillRect/>
          </a:stretch>
        </p:blipFill>
        <p:spPr>
          <a:xfrm>
            <a:off x="10353675" y="14790508"/>
            <a:ext cx="15868650" cy="1495425"/>
          </a:xfrm>
          <a:prstGeom prst="rect">
            <a:avLst/>
          </a:prstGeom>
          <a:noFill/>
          <a:ln>
            <a:noFill/>
          </a:ln>
        </p:spPr>
      </p:pic>
      <p:pic>
        <p:nvPicPr>
          <p:cNvPr id="633" name="Google Shape;633;p61"/>
          <p:cNvPicPr preferRelativeResize="0"/>
          <p:nvPr/>
        </p:nvPicPr>
        <p:blipFill>
          <a:blip r:embed="rId4">
            <a:alphaModFix/>
          </a:blip>
          <a:stretch>
            <a:fillRect/>
          </a:stretch>
        </p:blipFill>
        <p:spPr>
          <a:xfrm>
            <a:off x="8534400" y="16004370"/>
            <a:ext cx="19507200" cy="1114425"/>
          </a:xfrm>
          <a:prstGeom prst="rect">
            <a:avLst/>
          </a:prstGeom>
          <a:noFill/>
          <a:ln>
            <a:noFill/>
          </a:ln>
        </p:spPr>
      </p:pic>
      <p:pic>
        <p:nvPicPr>
          <p:cNvPr id="634" name="Google Shape;634;p61"/>
          <p:cNvPicPr preferRelativeResize="0"/>
          <p:nvPr/>
        </p:nvPicPr>
        <p:blipFill>
          <a:blip r:embed="rId5">
            <a:alphaModFix/>
          </a:blip>
          <a:stretch>
            <a:fillRect/>
          </a:stretch>
        </p:blipFill>
        <p:spPr>
          <a:xfrm>
            <a:off x="5053900" y="13148920"/>
            <a:ext cx="5375982" cy="1770780"/>
          </a:xfrm>
          <a:prstGeom prst="rect">
            <a:avLst/>
          </a:prstGeom>
          <a:noFill/>
          <a:ln>
            <a:noFill/>
          </a:ln>
        </p:spPr>
      </p:pic>
      <p:pic>
        <p:nvPicPr>
          <p:cNvPr id="635" name="Google Shape;635;p61"/>
          <p:cNvPicPr preferRelativeResize="0"/>
          <p:nvPr/>
        </p:nvPicPr>
        <p:blipFill>
          <a:blip r:embed="rId6">
            <a:alphaModFix/>
          </a:blip>
          <a:stretch>
            <a:fillRect/>
          </a:stretch>
        </p:blipFill>
        <p:spPr>
          <a:xfrm>
            <a:off x="15352550" y="13148920"/>
            <a:ext cx="5870910" cy="1770780"/>
          </a:xfrm>
          <a:prstGeom prst="rect">
            <a:avLst/>
          </a:prstGeom>
          <a:noFill/>
          <a:ln>
            <a:noFill/>
          </a:ln>
        </p:spPr>
      </p:pic>
      <p:pic>
        <p:nvPicPr>
          <p:cNvPr id="636" name="Google Shape;636;p61"/>
          <p:cNvPicPr preferRelativeResize="0"/>
          <p:nvPr/>
        </p:nvPicPr>
        <p:blipFill>
          <a:blip r:embed="rId7">
            <a:alphaModFix/>
          </a:blip>
          <a:stretch>
            <a:fillRect/>
          </a:stretch>
        </p:blipFill>
        <p:spPr>
          <a:xfrm>
            <a:off x="26222325" y="13148920"/>
            <a:ext cx="6540716" cy="1431348"/>
          </a:xfrm>
          <a:prstGeom prst="rect">
            <a:avLst/>
          </a:prstGeom>
          <a:noFill/>
          <a:ln>
            <a:noFill/>
          </a:ln>
        </p:spPr>
      </p:pic>
      <p:pic>
        <p:nvPicPr>
          <p:cNvPr id="637" name="Google Shape;637;p61"/>
          <p:cNvPicPr preferRelativeResize="0"/>
          <p:nvPr/>
        </p:nvPicPr>
        <p:blipFill>
          <a:blip r:embed="rId8">
            <a:alphaModFix/>
          </a:blip>
          <a:stretch>
            <a:fillRect/>
          </a:stretch>
        </p:blipFill>
        <p:spPr>
          <a:xfrm>
            <a:off x="2514600" y="4846350"/>
            <a:ext cx="31546798" cy="8302585"/>
          </a:xfrm>
          <a:prstGeom prst="rect">
            <a:avLst/>
          </a:prstGeom>
          <a:noFill/>
          <a:ln>
            <a:noFill/>
          </a:ln>
        </p:spPr>
      </p:pic>
      <p:sp>
        <p:nvSpPr>
          <p:cNvPr id="638" name="Google Shape;638;p61"/>
          <p:cNvSpPr/>
          <p:nvPr/>
        </p:nvSpPr>
        <p:spPr>
          <a:xfrm>
            <a:off x="8423425" y="16256775"/>
            <a:ext cx="457200" cy="457200"/>
          </a:xfrm>
          <a:prstGeom prst="rect">
            <a:avLst/>
          </a:prstGeom>
          <a:solidFill>
            <a:srgbClr val="76B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9" name="Google Shape;639;p61"/>
          <p:cNvSpPr/>
          <p:nvPr/>
        </p:nvSpPr>
        <p:spPr>
          <a:xfrm>
            <a:off x="19474950" y="16232950"/>
            <a:ext cx="457200" cy="45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 name="Google Shape;640;p61"/>
          <p:cNvSpPr/>
          <p:nvPr/>
        </p:nvSpPr>
        <p:spPr>
          <a:xfrm>
            <a:off x="24776700" y="16232950"/>
            <a:ext cx="457200" cy="457200"/>
          </a:xfrm>
          <a:prstGeom prst="rect">
            <a:avLst/>
          </a:prstGeom>
          <a:solidFill>
            <a:srgbClr val="0085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DataFrame</a:t>
            </a:r>
            <a:endParaRPr/>
          </a:p>
        </p:txBody>
      </p:sp>
      <p:sp>
        <p:nvSpPr>
          <p:cNvPr id="674" name="Google Shape;674;p6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structure is distinguished by type, industry, modality, and the tools used to manipulate </a:t>
            </a:r>
            <a:endParaRPr/>
          </a:p>
        </p:txBody>
      </p:sp>
      <p:sp>
        <p:nvSpPr>
          <p:cNvPr id="675" name="Google Shape;675;p6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lnSpc>
                <a:spcPct val="115000"/>
              </a:lnSpc>
              <a:spcBef>
                <a:spcPts val="3000"/>
              </a:spcBef>
              <a:spcAft>
                <a:spcPts val="0"/>
              </a:spcAft>
              <a:buNone/>
            </a:pPr>
            <a:r>
              <a:rPr lang="en-US"/>
              <a:t>Structured (predefined format/schema): </a:t>
            </a:r>
            <a:endParaRPr/>
          </a:p>
          <a:p>
            <a:pPr marL="457200" lvl="0" indent="-508000" algn="l" rtl="0">
              <a:lnSpc>
                <a:spcPct val="115000"/>
              </a:lnSpc>
              <a:spcBef>
                <a:spcPts val="3000"/>
              </a:spcBef>
              <a:spcAft>
                <a:spcPts val="0"/>
              </a:spcAft>
              <a:buSzPts val="4400"/>
              <a:buChar char="●"/>
            </a:pPr>
            <a:r>
              <a:rPr lang="en-US"/>
              <a:t>Tables</a:t>
            </a:r>
            <a:endParaRPr/>
          </a:p>
          <a:p>
            <a:pPr marL="457200" lvl="0" indent="-508000" algn="l" rtl="0">
              <a:lnSpc>
                <a:spcPct val="115000"/>
              </a:lnSpc>
              <a:spcBef>
                <a:spcPts val="0"/>
              </a:spcBef>
              <a:spcAft>
                <a:spcPts val="0"/>
              </a:spcAft>
              <a:buSzPts val="4400"/>
              <a:buChar char="●"/>
            </a:pPr>
            <a:r>
              <a:rPr lang="en-US"/>
              <a:t>Spreadsheets</a:t>
            </a:r>
            <a:endParaRPr/>
          </a:p>
          <a:p>
            <a:pPr marL="457200" lvl="0" indent="-508000" algn="l" rtl="0">
              <a:lnSpc>
                <a:spcPct val="115000"/>
              </a:lnSpc>
              <a:spcBef>
                <a:spcPts val="0"/>
              </a:spcBef>
              <a:spcAft>
                <a:spcPts val="0"/>
              </a:spcAft>
              <a:buSzPts val="4400"/>
              <a:buChar char="●"/>
            </a:pPr>
            <a:r>
              <a:rPr lang="en-US"/>
              <a:t>CSVs</a:t>
            </a:r>
            <a:endParaRPr/>
          </a:p>
          <a:p>
            <a:pPr marL="457200" lvl="0" indent="-508000" algn="l" rtl="0">
              <a:lnSpc>
                <a:spcPct val="115000"/>
              </a:lnSpc>
              <a:spcBef>
                <a:spcPts val="0"/>
              </a:spcBef>
              <a:spcAft>
                <a:spcPts val="0"/>
              </a:spcAft>
              <a:buSzPts val="4400"/>
              <a:buChar char="●"/>
            </a:pPr>
            <a:r>
              <a:rPr lang="en-US"/>
              <a:t>JSONs (semi-structured)</a:t>
            </a:r>
            <a:endParaRPr/>
          </a:p>
          <a:p>
            <a:pPr marL="457200" lvl="0" indent="-508000" algn="l" rtl="0">
              <a:lnSpc>
                <a:spcPct val="115000"/>
              </a:lnSpc>
              <a:spcBef>
                <a:spcPts val="0"/>
              </a:spcBef>
              <a:spcAft>
                <a:spcPts val="0"/>
              </a:spcAft>
              <a:buSzPts val="4400"/>
              <a:buChar char="●"/>
            </a:pPr>
            <a:r>
              <a:rPr lang="en-US"/>
              <a:t>Relational databases</a:t>
            </a:r>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r>
              <a:rPr lang="en-US">
                <a:solidFill>
                  <a:schemeClr val="lt2"/>
                </a:solidFill>
              </a:rPr>
              <a:t>Unstructured (doesn’t follow a specific data model or schema):</a:t>
            </a:r>
            <a:endParaRPr>
              <a:solidFill>
                <a:schemeClr val="lt2"/>
              </a:solidFill>
            </a:endParaRPr>
          </a:p>
          <a:p>
            <a:pPr marL="457200" lvl="0" indent="-508000" algn="l" rtl="0">
              <a:lnSpc>
                <a:spcPct val="115000"/>
              </a:lnSpc>
              <a:spcBef>
                <a:spcPts val="3000"/>
              </a:spcBef>
              <a:spcAft>
                <a:spcPts val="0"/>
              </a:spcAft>
              <a:buClr>
                <a:schemeClr val="lt2"/>
              </a:buClr>
              <a:buSzPts val="4400"/>
              <a:buChar char="●"/>
            </a:pPr>
            <a:r>
              <a:rPr lang="en-US">
                <a:solidFill>
                  <a:schemeClr val="lt2"/>
                </a:solidFill>
              </a:rPr>
              <a:t>Texts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Images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Audios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Genes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Graphs</a:t>
            </a:r>
            <a:endParaRPr>
              <a:solidFill>
                <a:schemeClr val="lt2"/>
              </a:solidFill>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DataFrame</a:t>
            </a:r>
            <a:endParaRPr/>
          </a:p>
        </p:txBody>
      </p:sp>
      <p:sp>
        <p:nvSpPr>
          <p:cNvPr id="682" name="Google Shape;682;p6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structure is distinguished by type, industry, modality, and the tools used to manipulate </a:t>
            </a:r>
            <a:endParaRPr/>
          </a:p>
        </p:txBody>
      </p:sp>
      <p:sp>
        <p:nvSpPr>
          <p:cNvPr id="683" name="Google Shape;683;p6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lnSpc>
                <a:spcPct val="115000"/>
              </a:lnSpc>
              <a:spcBef>
                <a:spcPts val="3000"/>
              </a:spcBef>
              <a:spcAft>
                <a:spcPts val="0"/>
              </a:spcAft>
              <a:buNone/>
            </a:pPr>
            <a:r>
              <a:rPr lang="en-US"/>
              <a:t>Structured (predefined format/schema): </a:t>
            </a:r>
            <a:endParaRPr/>
          </a:p>
          <a:p>
            <a:pPr marL="457200" lvl="0" indent="-508000" algn="l" rtl="0">
              <a:lnSpc>
                <a:spcPct val="115000"/>
              </a:lnSpc>
              <a:spcBef>
                <a:spcPts val="3000"/>
              </a:spcBef>
              <a:spcAft>
                <a:spcPts val="0"/>
              </a:spcAft>
              <a:buSzPts val="4400"/>
              <a:buChar char="●"/>
            </a:pPr>
            <a:r>
              <a:rPr lang="en-US"/>
              <a:t>Tables</a:t>
            </a:r>
            <a:endParaRPr/>
          </a:p>
          <a:p>
            <a:pPr marL="457200" lvl="0" indent="-508000" algn="l" rtl="0">
              <a:lnSpc>
                <a:spcPct val="115000"/>
              </a:lnSpc>
              <a:spcBef>
                <a:spcPts val="0"/>
              </a:spcBef>
              <a:spcAft>
                <a:spcPts val="0"/>
              </a:spcAft>
              <a:buSzPts val="4400"/>
              <a:buChar char="●"/>
            </a:pPr>
            <a:r>
              <a:rPr lang="en-US"/>
              <a:t>Spreadsheets</a:t>
            </a:r>
            <a:endParaRPr/>
          </a:p>
          <a:p>
            <a:pPr marL="457200" lvl="0" indent="-508000" algn="l" rtl="0">
              <a:lnSpc>
                <a:spcPct val="115000"/>
              </a:lnSpc>
              <a:spcBef>
                <a:spcPts val="0"/>
              </a:spcBef>
              <a:spcAft>
                <a:spcPts val="0"/>
              </a:spcAft>
              <a:buSzPts val="4400"/>
              <a:buChar char="●"/>
            </a:pPr>
            <a:r>
              <a:rPr lang="en-US"/>
              <a:t>CSVs</a:t>
            </a:r>
            <a:endParaRPr/>
          </a:p>
          <a:p>
            <a:pPr marL="457200" lvl="0" indent="-508000" algn="l" rtl="0">
              <a:lnSpc>
                <a:spcPct val="115000"/>
              </a:lnSpc>
              <a:spcBef>
                <a:spcPts val="0"/>
              </a:spcBef>
              <a:spcAft>
                <a:spcPts val="0"/>
              </a:spcAft>
              <a:buSzPts val="4400"/>
              <a:buChar char="●"/>
            </a:pPr>
            <a:r>
              <a:rPr lang="en-US"/>
              <a:t>JSONs (semi-structured)</a:t>
            </a:r>
            <a:endParaRPr/>
          </a:p>
          <a:p>
            <a:pPr marL="457200" lvl="0" indent="-508000" algn="l" rtl="0">
              <a:lnSpc>
                <a:spcPct val="115000"/>
              </a:lnSpc>
              <a:spcBef>
                <a:spcPts val="0"/>
              </a:spcBef>
              <a:spcAft>
                <a:spcPts val="0"/>
              </a:spcAft>
              <a:buSzPts val="4400"/>
              <a:buChar char="●"/>
            </a:pPr>
            <a:r>
              <a:rPr lang="en-US"/>
              <a:t>Relational databases</a:t>
            </a:r>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r>
              <a:rPr lang="en-US">
                <a:solidFill>
                  <a:schemeClr val="lt2"/>
                </a:solidFill>
              </a:rPr>
              <a:t>Unstructured (doesn’t follow a specific data model or schema):</a:t>
            </a:r>
            <a:endParaRPr>
              <a:solidFill>
                <a:schemeClr val="lt2"/>
              </a:solidFill>
            </a:endParaRPr>
          </a:p>
          <a:p>
            <a:pPr marL="457200" lvl="0" indent="-508000" algn="l" rtl="0">
              <a:lnSpc>
                <a:spcPct val="115000"/>
              </a:lnSpc>
              <a:spcBef>
                <a:spcPts val="3000"/>
              </a:spcBef>
              <a:spcAft>
                <a:spcPts val="0"/>
              </a:spcAft>
              <a:buClr>
                <a:schemeClr val="lt2"/>
              </a:buClr>
              <a:buSzPts val="4400"/>
              <a:buChar char="●"/>
            </a:pPr>
            <a:r>
              <a:rPr lang="en-US">
                <a:solidFill>
                  <a:schemeClr val="lt2"/>
                </a:solidFill>
              </a:rPr>
              <a:t>Texts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Images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Audios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Genes</a:t>
            </a:r>
            <a:endParaRPr>
              <a:solidFill>
                <a:schemeClr val="lt2"/>
              </a:solidFill>
            </a:endParaRPr>
          </a:p>
          <a:p>
            <a:pPr marL="457200" lvl="0" indent="-508000" algn="l" rtl="0">
              <a:lnSpc>
                <a:spcPct val="115000"/>
              </a:lnSpc>
              <a:spcBef>
                <a:spcPts val="0"/>
              </a:spcBef>
              <a:spcAft>
                <a:spcPts val="0"/>
              </a:spcAft>
              <a:buClr>
                <a:schemeClr val="lt2"/>
              </a:buClr>
              <a:buSzPts val="4400"/>
              <a:buChar char="●"/>
            </a:pPr>
            <a:r>
              <a:rPr lang="en-US">
                <a:solidFill>
                  <a:schemeClr val="lt2"/>
                </a:solidFill>
              </a:rPr>
              <a:t>Graphs</a:t>
            </a:r>
            <a:endParaRPr>
              <a:solidFill>
                <a:schemeClr val="lt2"/>
              </a:solidFill>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endParaRPr>
              <a:solidFill>
                <a:schemeClr val="dk2"/>
              </a:solidFill>
            </a:endParaRPr>
          </a:p>
        </p:txBody>
      </p:sp>
      <p:graphicFrame>
        <p:nvGraphicFramePr>
          <p:cNvPr id="684" name="Google Shape;684;p66"/>
          <p:cNvGraphicFramePr/>
          <p:nvPr/>
        </p:nvGraphicFramePr>
        <p:xfrm>
          <a:off x="20308939" y="4846325"/>
          <a:ext cx="3000000" cy="3000000"/>
        </p:xfrm>
        <a:graphic>
          <a:graphicData uri="http://schemas.openxmlformats.org/drawingml/2006/table">
            <a:tbl>
              <a:tblPr firstRow="1" bandRow="1">
                <a:noFill/>
                <a:tableStyleId>{2B853444-8714-48BF-ACD9-FB787C1546B3}</a:tableStyleId>
              </a:tblPr>
              <a:tblGrid>
                <a:gridCol w="2100025">
                  <a:extLst>
                    <a:ext uri="{9D8B030D-6E8A-4147-A177-3AD203B41FA5}">
                      <a16:colId xmlns:a16="http://schemas.microsoft.com/office/drawing/2014/main" val="20000"/>
                    </a:ext>
                  </a:extLst>
                </a:gridCol>
                <a:gridCol w="3884150">
                  <a:extLst>
                    <a:ext uri="{9D8B030D-6E8A-4147-A177-3AD203B41FA5}">
                      <a16:colId xmlns:a16="http://schemas.microsoft.com/office/drawing/2014/main" val="20001"/>
                    </a:ext>
                  </a:extLst>
                </a:gridCol>
                <a:gridCol w="3884150">
                  <a:extLst>
                    <a:ext uri="{9D8B030D-6E8A-4147-A177-3AD203B41FA5}">
                      <a16:colId xmlns:a16="http://schemas.microsoft.com/office/drawing/2014/main" val="20002"/>
                    </a:ext>
                  </a:extLst>
                </a:gridCol>
                <a:gridCol w="3884150">
                  <a:extLst>
                    <a:ext uri="{9D8B030D-6E8A-4147-A177-3AD203B41FA5}">
                      <a16:colId xmlns:a16="http://schemas.microsoft.com/office/drawing/2014/main" val="20003"/>
                    </a:ext>
                  </a:extLst>
                </a:gridCol>
              </a:tblGrid>
              <a:tr h="1102100">
                <a:tc>
                  <a:txBody>
                    <a:bodyPr/>
                    <a:lstStyle/>
                    <a:p>
                      <a:pPr marL="0" marR="0" lvl="0" indent="0" algn="ctr"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1</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2</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3</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21550">
                <a:tc>
                  <a:txBody>
                    <a:bodyPr/>
                    <a:lstStyle/>
                    <a:p>
                      <a:pPr marL="0" marR="0" lvl="0" indent="0" algn="ctr" rtl="0">
                        <a:spcBef>
                          <a:spcPts val="0"/>
                        </a:spcBef>
                        <a:spcAft>
                          <a:spcPts val="0"/>
                        </a:spcAft>
                        <a:buNone/>
                      </a:pPr>
                      <a:r>
                        <a:rPr lang="en-US" sz="3600">
                          <a:solidFill>
                            <a:schemeClr val="lt1"/>
                          </a:solidFill>
                        </a:rPr>
                        <a:t>Row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1</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5</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DataFrame</a:t>
            </a:r>
            <a:endParaRPr/>
          </a:p>
        </p:txBody>
      </p:sp>
      <p:sp>
        <p:nvSpPr>
          <p:cNvPr id="691" name="Google Shape;691;p6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a:t>Data structure is distinguished by type, industry, modality, and the tools used to manipulate </a:t>
            </a:r>
            <a:endParaRPr/>
          </a:p>
          <a:p>
            <a:pPr marL="0" lvl="0" indent="0" algn="ctr" rtl="0">
              <a:spcBef>
                <a:spcPts val="0"/>
              </a:spcBef>
              <a:spcAft>
                <a:spcPts val="0"/>
              </a:spcAft>
              <a:buNone/>
            </a:pPr>
            <a:endParaRPr/>
          </a:p>
        </p:txBody>
      </p:sp>
      <p:sp>
        <p:nvSpPr>
          <p:cNvPr id="692" name="Google Shape;692;p6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lnSpc>
                <a:spcPct val="115000"/>
              </a:lnSpc>
              <a:spcBef>
                <a:spcPts val="3000"/>
              </a:spcBef>
              <a:spcAft>
                <a:spcPts val="0"/>
              </a:spcAft>
              <a:buNone/>
            </a:pPr>
            <a:r>
              <a:rPr lang="en-US"/>
              <a:t>Structured (predefined format/schema): </a:t>
            </a:r>
            <a:endParaRPr/>
          </a:p>
          <a:p>
            <a:pPr marL="457200" lvl="0" indent="-508000" algn="l" rtl="0">
              <a:lnSpc>
                <a:spcPct val="115000"/>
              </a:lnSpc>
              <a:spcBef>
                <a:spcPts val="3000"/>
              </a:spcBef>
              <a:spcAft>
                <a:spcPts val="0"/>
              </a:spcAft>
              <a:buSzPts val="4400"/>
              <a:buChar char="●"/>
            </a:pPr>
            <a:r>
              <a:rPr lang="en-US"/>
              <a:t>Tables</a:t>
            </a:r>
            <a:endParaRPr/>
          </a:p>
          <a:p>
            <a:pPr marL="457200" lvl="0" indent="-508000" algn="l" rtl="0">
              <a:lnSpc>
                <a:spcPct val="115000"/>
              </a:lnSpc>
              <a:spcBef>
                <a:spcPts val="0"/>
              </a:spcBef>
              <a:spcAft>
                <a:spcPts val="0"/>
              </a:spcAft>
              <a:buSzPts val="4400"/>
              <a:buChar char="●"/>
            </a:pPr>
            <a:r>
              <a:rPr lang="en-US"/>
              <a:t>Spreadsheets</a:t>
            </a:r>
            <a:endParaRPr/>
          </a:p>
          <a:p>
            <a:pPr marL="457200" lvl="0" indent="-508000" algn="l" rtl="0">
              <a:lnSpc>
                <a:spcPct val="115000"/>
              </a:lnSpc>
              <a:spcBef>
                <a:spcPts val="0"/>
              </a:spcBef>
              <a:spcAft>
                <a:spcPts val="0"/>
              </a:spcAft>
              <a:buSzPts val="4400"/>
              <a:buChar char="●"/>
            </a:pPr>
            <a:r>
              <a:rPr lang="en-US"/>
              <a:t>CSVs</a:t>
            </a:r>
            <a:endParaRPr/>
          </a:p>
          <a:p>
            <a:pPr marL="457200" lvl="0" indent="-508000" algn="l" rtl="0">
              <a:lnSpc>
                <a:spcPct val="115000"/>
              </a:lnSpc>
              <a:spcBef>
                <a:spcPts val="0"/>
              </a:spcBef>
              <a:spcAft>
                <a:spcPts val="0"/>
              </a:spcAft>
              <a:buSzPts val="4400"/>
              <a:buChar char="●"/>
            </a:pPr>
            <a:r>
              <a:rPr lang="en-US"/>
              <a:t>JSONs (semi-structured)</a:t>
            </a:r>
            <a:endParaRPr/>
          </a:p>
          <a:p>
            <a:pPr marL="457200" lvl="0" indent="-508000" algn="l" rtl="0">
              <a:lnSpc>
                <a:spcPct val="115000"/>
              </a:lnSpc>
              <a:spcBef>
                <a:spcPts val="0"/>
              </a:spcBef>
              <a:spcAft>
                <a:spcPts val="0"/>
              </a:spcAft>
              <a:buSzPts val="4400"/>
              <a:buChar char="●"/>
            </a:pPr>
            <a:r>
              <a:rPr lang="en-US"/>
              <a:t>Relational databases</a:t>
            </a:r>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r>
              <a:rPr lang="en-US"/>
              <a:t>Unstructured (doesn’t follow a specific data model or schema): </a:t>
            </a:r>
            <a:endParaRPr/>
          </a:p>
          <a:p>
            <a:pPr marL="457200" lvl="0" indent="-508000" algn="l" rtl="0">
              <a:lnSpc>
                <a:spcPct val="115000"/>
              </a:lnSpc>
              <a:spcBef>
                <a:spcPts val="3000"/>
              </a:spcBef>
              <a:spcAft>
                <a:spcPts val="0"/>
              </a:spcAft>
              <a:buSzPts val="4400"/>
              <a:buChar char="●"/>
            </a:pPr>
            <a:r>
              <a:rPr lang="en-US"/>
              <a:t>Texts</a:t>
            </a:r>
            <a:endParaRPr/>
          </a:p>
          <a:p>
            <a:pPr marL="457200" lvl="0" indent="-508000" algn="l" rtl="0">
              <a:lnSpc>
                <a:spcPct val="115000"/>
              </a:lnSpc>
              <a:spcBef>
                <a:spcPts val="0"/>
              </a:spcBef>
              <a:spcAft>
                <a:spcPts val="0"/>
              </a:spcAft>
              <a:buSzPts val="4400"/>
              <a:buChar char="●"/>
            </a:pPr>
            <a:r>
              <a:rPr lang="en-US"/>
              <a:t>Images</a:t>
            </a:r>
            <a:endParaRPr/>
          </a:p>
          <a:p>
            <a:pPr marL="457200" lvl="0" indent="-508000" algn="l" rtl="0">
              <a:lnSpc>
                <a:spcPct val="115000"/>
              </a:lnSpc>
              <a:spcBef>
                <a:spcPts val="0"/>
              </a:spcBef>
              <a:spcAft>
                <a:spcPts val="0"/>
              </a:spcAft>
              <a:buSzPts val="4400"/>
              <a:buChar char="●"/>
            </a:pPr>
            <a:r>
              <a:rPr lang="en-US"/>
              <a:t>Audios</a:t>
            </a:r>
            <a:endParaRPr/>
          </a:p>
          <a:p>
            <a:pPr marL="457200" lvl="0" indent="-508000" algn="l" rtl="0">
              <a:lnSpc>
                <a:spcPct val="115000"/>
              </a:lnSpc>
              <a:spcBef>
                <a:spcPts val="0"/>
              </a:spcBef>
              <a:spcAft>
                <a:spcPts val="0"/>
              </a:spcAft>
              <a:buSzPts val="4400"/>
              <a:buChar char="●"/>
            </a:pPr>
            <a:r>
              <a:rPr lang="en-US"/>
              <a:t>Genes</a:t>
            </a:r>
            <a:endParaRPr/>
          </a:p>
          <a:p>
            <a:pPr marL="457200" lvl="0" indent="-508000" algn="l" rtl="0">
              <a:lnSpc>
                <a:spcPct val="115000"/>
              </a:lnSpc>
              <a:spcBef>
                <a:spcPts val="0"/>
              </a:spcBef>
              <a:spcAft>
                <a:spcPts val="0"/>
              </a:spcAft>
              <a:buSzPts val="4400"/>
              <a:buChar char="●"/>
            </a:pPr>
            <a:r>
              <a:rPr lang="en-US"/>
              <a:t>Graphs</a:t>
            </a:r>
            <a:endParaRPr>
              <a:solidFill>
                <a:schemeClr val="dk2"/>
              </a:solidFill>
            </a:endParaRPr>
          </a:p>
        </p:txBody>
      </p:sp>
      <p:graphicFrame>
        <p:nvGraphicFramePr>
          <p:cNvPr id="693" name="Google Shape;693;p67"/>
          <p:cNvGraphicFramePr/>
          <p:nvPr/>
        </p:nvGraphicFramePr>
        <p:xfrm>
          <a:off x="20308939" y="4846325"/>
          <a:ext cx="3000000" cy="3000000"/>
        </p:xfrm>
        <a:graphic>
          <a:graphicData uri="http://schemas.openxmlformats.org/drawingml/2006/table">
            <a:tbl>
              <a:tblPr firstRow="1" bandRow="1">
                <a:noFill/>
                <a:tableStyleId>{2B853444-8714-48BF-ACD9-FB787C1546B3}</a:tableStyleId>
              </a:tblPr>
              <a:tblGrid>
                <a:gridCol w="2100025">
                  <a:extLst>
                    <a:ext uri="{9D8B030D-6E8A-4147-A177-3AD203B41FA5}">
                      <a16:colId xmlns:a16="http://schemas.microsoft.com/office/drawing/2014/main" val="20000"/>
                    </a:ext>
                  </a:extLst>
                </a:gridCol>
                <a:gridCol w="3884150">
                  <a:extLst>
                    <a:ext uri="{9D8B030D-6E8A-4147-A177-3AD203B41FA5}">
                      <a16:colId xmlns:a16="http://schemas.microsoft.com/office/drawing/2014/main" val="20001"/>
                    </a:ext>
                  </a:extLst>
                </a:gridCol>
                <a:gridCol w="3884150">
                  <a:extLst>
                    <a:ext uri="{9D8B030D-6E8A-4147-A177-3AD203B41FA5}">
                      <a16:colId xmlns:a16="http://schemas.microsoft.com/office/drawing/2014/main" val="20002"/>
                    </a:ext>
                  </a:extLst>
                </a:gridCol>
                <a:gridCol w="3884150">
                  <a:extLst>
                    <a:ext uri="{9D8B030D-6E8A-4147-A177-3AD203B41FA5}">
                      <a16:colId xmlns:a16="http://schemas.microsoft.com/office/drawing/2014/main" val="20003"/>
                    </a:ext>
                  </a:extLst>
                </a:gridCol>
              </a:tblGrid>
              <a:tr h="1102100">
                <a:tc>
                  <a:txBody>
                    <a:bodyPr/>
                    <a:lstStyle/>
                    <a:p>
                      <a:pPr marL="0" marR="0" lvl="0" indent="0" algn="ctr"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1</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2</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3</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21550">
                <a:tc>
                  <a:txBody>
                    <a:bodyPr/>
                    <a:lstStyle/>
                    <a:p>
                      <a:pPr marL="0" marR="0" lvl="0" indent="0" algn="ctr" rtl="0">
                        <a:spcBef>
                          <a:spcPts val="0"/>
                        </a:spcBef>
                        <a:spcAft>
                          <a:spcPts val="0"/>
                        </a:spcAft>
                        <a:buNone/>
                      </a:pPr>
                      <a:r>
                        <a:rPr lang="en-US" sz="3600">
                          <a:solidFill>
                            <a:schemeClr val="lt1"/>
                          </a:solidFill>
                        </a:rPr>
                        <a:t>Row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1</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5</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a:spLocks noGrp="1"/>
          </p:cNvSpPr>
          <p:nvPr>
            <p:ph type="body" idx="1"/>
          </p:nvPr>
        </p:nvSpPr>
        <p:spPr>
          <a:xfrm>
            <a:off x="6158753" y="11878330"/>
            <a:ext cx="24258600" cy="1044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NVIDIA Deep Learning Institute</a:t>
            </a:r>
            <a:endParaRPr/>
          </a:p>
        </p:txBody>
      </p:sp>
      <p:sp>
        <p:nvSpPr>
          <p:cNvPr id="431" name="Google Shape;431;p43"/>
          <p:cNvSpPr txBox="1">
            <a:spLocks noGrp="1"/>
          </p:cNvSpPr>
          <p:nvPr>
            <p:ph type="body" idx="2"/>
          </p:nvPr>
        </p:nvSpPr>
        <p:spPr>
          <a:xfrm>
            <a:off x="6158754" y="7053551"/>
            <a:ext cx="24258600" cy="4403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An Introduction to Data Science with a Focus on Speed and Efficiency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DataFrame</a:t>
            </a:r>
            <a:endParaRPr/>
          </a:p>
        </p:txBody>
      </p:sp>
      <p:sp>
        <p:nvSpPr>
          <p:cNvPr id="700" name="Google Shape;700;p6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a:t>Data structure is distinguished by type, industry, modality, and the tools used to manipulate </a:t>
            </a:r>
            <a:endParaRPr/>
          </a:p>
          <a:p>
            <a:pPr marL="0" lvl="0" indent="0" algn="ctr" rtl="0">
              <a:spcBef>
                <a:spcPts val="0"/>
              </a:spcBef>
              <a:spcAft>
                <a:spcPts val="0"/>
              </a:spcAft>
              <a:buNone/>
            </a:pPr>
            <a:endParaRPr/>
          </a:p>
        </p:txBody>
      </p:sp>
      <p:sp>
        <p:nvSpPr>
          <p:cNvPr id="701" name="Google Shape;701;p6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lnSpc>
                <a:spcPct val="115000"/>
              </a:lnSpc>
              <a:spcBef>
                <a:spcPts val="3000"/>
              </a:spcBef>
              <a:spcAft>
                <a:spcPts val="0"/>
              </a:spcAft>
              <a:buNone/>
            </a:pPr>
            <a:r>
              <a:rPr lang="en-US"/>
              <a:t>Structured (predefined format/schema): </a:t>
            </a:r>
            <a:endParaRPr/>
          </a:p>
          <a:p>
            <a:pPr marL="457200" lvl="0" indent="-508000" algn="l" rtl="0">
              <a:lnSpc>
                <a:spcPct val="115000"/>
              </a:lnSpc>
              <a:spcBef>
                <a:spcPts val="3000"/>
              </a:spcBef>
              <a:spcAft>
                <a:spcPts val="0"/>
              </a:spcAft>
              <a:buSzPts val="4400"/>
              <a:buChar char="●"/>
            </a:pPr>
            <a:r>
              <a:rPr lang="en-US"/>
              <a:t>Tables</a:t>
            </a:r>
            <a:endParaRPr/>
          </a:p>
          <a:p>
            <a:pPr marL="457200" lvl="0" indent="-508000" algn="l" rtl="0">
              <a:lnSpc>
                <a:spcPct val="115000"/>
              </a:lnSpc>
              <a:spcBef>
                <a:spcPts val="0"/>
              </a:spcBef>
              <a:spcAft>
                <a:spcPts val="0"/>
              </a:spcAft>
              <a:buSzPts val="4400"/>
              <a:buChar char="●"/>
            </a:pPr>
            <a:r>
              <a:rPr lang="en-US"/>
              <a:t>Spreadsheets</a:t>
            </a:r>
            <a:endParaRPr/>
          </a:p>
          <a:p>
            <a:pPr marL="457200" lvl="0" indent="-508000" algn="l" rtl="0">
              <a:lnSpc>
                <a:spcPct val="115000"/>
              </a:lnSpc>
              <a:spcBef>
                <a:spcPts val="0"/>
              </a:spcBef>
              <a:spcAft>
                <a:spcPts val="0"/>
              </a:spcAft>
              <a:buSzPts val="4400"/>
              <a:buChar char="●"/>
            </a:pPr>
            <a:r>
              <a:rPr lang="en-US"/>
              <a:t>CSVs</a:t>
            </a:r>
            <a:endParaRPr/>
          </a:p>
          <a:p>
            <a:pPr marL="457200" lvl="0" indent="-508000" algn="l" rtl="0">
              <a:lnSpc>
                <a:spcPct val="115000"/>
              </a:lnSpc>
              <a:spcBef>
                <a:spcPts val="0"/>
              </a:spcBef>
              <a:spcAft>
                <a:spcPts val="0"/>
              </a:spcAft>
              <a:buSzPts val="4400"/>
              <a:buChar char="●"/>
            </a:pPr>
            <a:r>
              <a:rPr lang="en-US"/>
              <a:t>JSONs (semi-structured)</a:t>
            </a:r>
            <a:endParaRPr/>
          </a:p>
          <a:p>
            <a:pPr marL="457200" lvl="0" indent="-508000" algn="l" rtl="0">
              <a:lnSpc>
                <a:spcPct val="115000"/>
              </a:lnSpc>
              <a:spcBef>
                <a:spcPts val="0"/>
              </a:spcBef>
              <a:spcAft>
                <a:spcPts val="0"/>
              </a:spcAft>
              <a:buSzPts val="4400"/>
              <a:buChar char="●"/>
            </a:pPr>
            <a:r>
              <a:rPr lang="en-US"/>
              <a:t>Relational databases</a:t>
            </a:r>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r>
              <a:rPr lang="en-US"/>
              <a:t>Unstructured (doesn’t follow a specific data model or schema): </a:t>
            </a:r>
            <a:endParaRPr/>
          </a:p>
          <a:p>
            <a:pPr marL="457200" lvl="0" indent="-508000" algn="l" rtl="0">
              <a:lnSpc>
                <a:spcPct val="115000"/>
              </a:lnSpc>
              <a:spcBef>
                <a:spcPts val="3000"/>
              </a:spcBef>
              <a:spcAft>
                <a:spcPts val="0"/>
              </a:spcAft>
              <a:buSzPts val="4400"/>
              <a:buChar char="●"/>
            </a:pPr>
            <a:r>
              <a:rPr lang="en-US"/>
              <a:t>Texts - sequence of characters, words, and sentences</a:t>
            </a:r>
            <a:endParaRPr/>
          </a:p>
          <a:p>
            <a:pPr marL="457200" lvl="0" indent="-508000" algn="l" rtl="0">
              <a:lnSpc>
                <a:spcPct val="115000"/>
              </a:lnSpc>
              <a:spcBef>
                <a:spcPts val="0"/>
              </a:spcBef>
              <a:spcAft>
                <a:spcPts val="0"/>
              </a:spcAft>
              <a:buSzPts val="4400"/>
              <a:buChar char="●"/>
            </a:pPr>
            <a:r>
              <a:rPr lang="en-US"/>
              <a:t>Images - 2D array of pixels</a:t>
            </a:r>
            <a:endParaRPr/>
          </a:p>
          <a:p>
            <a:pPr marL="457200" lvl="0" indent="-508000" algn="l" rtl="0">
              <a:lnSpc>
                <a:spcPct val="115000"/>
              </a:lnSpc>
              <a:spcBef>
                <a:spcPts val="0"/>
              </a:spcBef>
              <a:spcAft>
                <a:spcPts val="0"/>
              </a:spcAft>
              <a:buSzPts val="4400"/>
              <a:buChar char="●"/>
            </a:pPr>
            <a:r>
              <a:rPr lang="en-US"/>
              <a:t>Audios - sequence of amplitude and frequency (waveform)</a:t>
            </a:r>
            <a:endParaRPr/>
          </a:p>
          <a:p>
            <a:pPr marL="457200" lvl="0" indent="-508000" algn="l" rtl="0">
              <a:lnSpc>
                <a:spcPct val="115000"/>
              </a:lnSpc>
              <a:spcBef>
                <a:spcPts val="0"/>
              </a:spcBef>
              <a:spcAft>
                <a:spcPts val="0"/>
              </a:spcAft>
              <a:buSzPts val="4400"/>
              <a:buChar char="●"/>
            </a:pPr>
            <a:r>
              <a:rPr lang="en-US"/>
              <a:t>Genes - sequence of proteins or graphs</a:t>
            </a:r>
            <a:endParaRPr/>
          </a:p>
          <a:p>
            <a:pPr marL="457200" lvl="0" indent="-508000" algn="l" rtl="0">
              <a:lnSpc>
                <a:spcPct val="115000"/>
              </a:lnSpc>
              <a:spcBef>
                <a:spcPts val="0"/>
              </a:spcBef>
              <a:spcAft>
                <a:spcPts val="0"/>
              </a:spcAft>
              <a:buSzPts val="4400"/>
              <a:buChar char="●"/>
            </a:pPr>
            <a:r>
              <a:rPr lang="en-US"/>
              <a:t>Graphs</a:t>
            </a:r>
            <a:endParaRPr/>
          </a:p>
          <a:p>
            <a:pPr marL="0" lvl="0" indent="0" algn="l" rtl="0">
              <a:lnSpc>
                <a:spcPct val="115000"/>
              </a:lnSpc>
              <a:spcBef>
                <a:spcPts val="3000"/>
              </a:spcBef>
              <a:spcAft>
                <a:spcPts val="0"/>
              </a:spcAft>
              <a:buNone/>
            </a:pPr>
            <a:endParaRPr/>
          </a:p>
          <a:p>
            <a:pPr marL="0" lvl="0" indent="0" algn="l" rtl="0">
              <a:lnSpc>
                <a:spcPct val="115000"/>
              </a:lnSpc>
              <a:spcBef>
                <a:spcPts val="3000"/>
              </a:spcBef>
              <a:spcAft>
                <a:spcPts val="0"/>
              </a:spcAft>
              <a:buNone/>
            </a:pPr>
            <a:endParaRPr>
              <a:solidFill>
                <a:schemeClr val="dk2"/>
              </a:solidFill>
            </a:endParaRPr>
          </a:p>
        </p:txBody>
      </p:sp>
      <p:sp>
        <p:nvSpPr>
          <p:cNvPr id="702" name="Google Shape;702;p68"/>
          <p:cNvSpPr txBox="1"/>
          <p:nvPr/>
        </p:nvSpPr>
        <p:spPr>
          <a:xfrm>
            <a:off x="2514600" y="16042625"/>
            <a:ext cx="31546800" cy="245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600">
                <a:solidFill>
                  <a:schemeClr val="dk2"/>
                </a:solidFill>
                <a:latin typeface="NVIDIA Sans"/>
                <a:ea typeface="NVIDIA Sans"/>
                <a:cs typeface="NVIDIA Sans"/>
                <a:sym typeface="NVIDIA Sans"/>
              </a:rPr>
              <a:t>Structure will play a role in acceleration, when we can represent data as vectors</a:t>
            </a:r>
            <a:endParaRPr sz="6600">
              <a:solidFill>
                <a:schemeClr val="dk2"/>
              </a:solidFill>
              <a:latin typeface="NVIDIA Sans"/>
              <a:ea typeface="NVIDIA Sans"/>
              <a:cs typeface="NVIDIA Sans"/>
              <a:sym typeface="NVIDIA Sans"/>
            </a:endParaRPr>
          </a:p>
        </p:txBody>
      </p:sp>
      <p:grpSp>
        <p:nvGrpSpPr>
          <p:cNvPr id="703" name="Google Shape;703;p68"/>
          <p:cNvGrpSpPr/>
          <p:nvPr/>
        </p:nvGrpSpPr>
        <p:grpSpPr>
          <a:xfrm>
            <a:off x="22408975" y="4846350"/>
            <a:ext cx="11652425" cy="5366700"/>
            <a:chOff x="22408975" y="11164025"/>
            <a:chExt cx="11652425" cy="5366700"/>
          </a:xfrm>
        </p:grpSpPr>
        <p:sp>
          <p:nvSpPr>
            <p:cNvPr id="704" name="Google Shape;704;p68"/>
            <p:cNvSpPr/>
            <p:nvPr/>
          </p:nvSpPr>
          <p:spPr>
            <a:xfrm>
              <a:off x="22408975"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5" name="Google Shape;705;p68"/>
            <p:cNvSpPr/>
            <p:nvPr/>
          </p:nvSpPr>
          <p:spPr>
            <a:xfrm>
              <a:off x="25822473"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68"/>
            <p:cNvSpPr/>
            <p:nvPr/>
          </p:nvSpPr>
          <p:spPr>
            <a:xfrm>
              <a:off x="23448308"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7" name="Google Shape;707;p68"/>
            <p:cNvSpPr/>
            <p:nvPr/>
          </p:nvSpPr>
          <p:spPr>
            <a:xfrm>
              <a:off x="26861805"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8" name="Google Shape;708;p68"/>
            <p:cNvSpPr/>
            <p:nvPr/>
          </p:nvSpPr>
          <p:spPr>
            <a:xfrm>
              <a:off x="30275303"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9" name="Google Shape;709;p68"/>
            <p:cNvSpPr/>
            <p:nvPr/>
          </p:nvSpPr>
          <p:spPr>
            <a:xfrm>
              <a:off x="29235970"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0" name="Google Shape;710;p68"/>
            <p:cNvSpPr/>
            <p:nvPr/>
          </p:nvSpPr>
          <p:spPr>
            <a:xfrm>
              <a:off x="32649468"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68"/>
            <p:cNvSpPr/>
            <p:nvPr/>
          </p:nvSpPr>
          <p:spPr>
            <a:xfrm>
              <a:off x="33688800"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p68"/>
            <p:cNvSpPr txBox="1"/>
            <p:nvPr/>
          </p:nvSpPr>
          <p:spPr>
            <a:xfrm>
              <a:off x="24487640"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t>1</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2</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3</a:t>
              </a:r>
              <a:endParaRPr sz="7200"/>
            </a:p>
            <a:p>
              <a:pPr marL="0" lvl="0" indent="0" algn="l" rtl="0">
                <a:spcBef>
                  <a:spcPts val="0"/>
                </a:spcBef>
                <a:spcAft>
                  <a:spcPts val="0"/>
                </a:spcAft>
                <a:buNone/>
              </a:pPr>
              <a:endParaRPr sz="7200"/>
            </a:p>
          </p:txBody>
        </p:sp>
        <p:sp>
          <p:nvSpPr>
            <p:cNvPr id="713" name="Google Shape;713;p68"/>
            <p:cNvSpPr txBox="1"/>
            <p:nvPr/>
          </p:nvSpPr>
          <p:spPr>
            <a:xfrm>
              <a:off x="27901138"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t>2</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3</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4</a:t>
              </a:r>
              <a:endParaRPr sz="7200"/>
            </a:p>
            <a:p>
              <a:pPr marL="0" lvl="0" indent="0" algn="l" rtl="0">
                <a:spcBef>
                  <a:spcPts val="0"/>
                </a:spcBef>
                <a:spcAft>
                  <a:spcPts val="0"/>
                </a:spcAft>
                <a:buNone/>
              </a:pPr>
              <a:endParaRPr sz="7200"/>
            </a:p>
          </p:txBody>
        </p:sp>
        <p:sp>
          <p:nvSpPr>
            <p:cNvPr id="714" name="Google Shape;714;p68"/>
            <p:cNvSpPr txBox="1"/>
            <p:nvPr/>
          </p:nvSpPr>
          <p:spPr>
            <a:xfrm>
              <a:off x="31314635"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t>3</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4</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5</a:t>
              </a:r>
              <a:endParaRPr sz="7200"/>
            </a:p>
            <a:p>
              <a:pPr marL="0" lvl="0" indent="0" algn="l" rtl="0">
                <a:spcBef>
                  <a:spcPts val="0"/>
                </a:spcBef>
                <a:spcAft>
                  <a:spcPts val="0"/>
                </a:spcAft>
                <a:buNone/>
              </a:pPr>
              <a:endParaRPr sz="72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9"/>
          <p:cNvSpPr txBox="1">
            <a:spLocks noGrp="1"/>
          </p:cNvSpPr>
          <p:nvPr>
            <p:ph type="body" idx="2"/>
          </p:nvPr>
        </p:nvSpPr>
        <p:spPr>
          <a:xfrm>
            <a:off x="2514600" y="4846320"/>
            <a:ext cx="31546800" cy="13652100"/>
          </a:xfrm>
          <a:prstGeom prst="rect">
            <a:avLst/>
          </a:prstGeom>
          <a:ln>
            <a:noFill/>
          </a:ln>
        </p:spPr>
        <p:txBody>
          <a:bodyPr spcFirstLastPara="1" wrap="square" lIns="91425" tIns="45700" rIns="91425" bIns="45700" anchor="t" anchorCtr="0">
            <a:noAutofit/>
          </a:bodyPr>
          <a:lstStyle/>
          <a:p>
            <a:pPr marL="0" lvl="0" indent="0" algn="l" rtl="0">
              <a:spcBef>
                <a:spcPts val="3000"/>
              </a:spcBef>
              <a:spcAft>
                <a:spcPts val="0"/>
              </a:spcAft>
              <a:buNone/>
            </a:pPr>
            <a:r>
              <a:rPr lang="en-US" b="1"/>
              <a:t>Problem</a:t>
            </a:r>
            <a:r>
              <a:rPr lang="en-US"/>
              <a:t>: (Column 1 - Column 2) * Column 3: </a:t>
            </a:r>
            <a:endParaRPr/>
          </a:p>
          <a:p>
            <a:pPr marL="0" lvl="0" indent="0" algn="l" rtl="0">
              <a:spcBef>
                <a:spcPts val="3000"/>
              </a:spcBef>
              <a:spcAft>
                <a:spcPts val="0"/>
              </a:spcAft>
              <a:buNone/>
            </a:pPr>
            <a:r>
              <a:rPr lang="en-US" u="sng"/>
              <a:t>Iterative:</a:t>
            </a:r>
            <a:r>
              <a:rPr lang="en-US"/>
              <a:t> </a:t>
            </a:r>
            <a:endParaRPr/>
          </a:p>
          <a:p>
            <a:pPr marL="457200" lvl="0" indent="-685800" algn="l" rtl="0">
              <a:spcBef>
                <a:spcPts val="3000"/>
              </a:spcBef>
              <a:spcAft>
                <a:spcPts val="0"/>
              </a:spcAft>
              <a:buSzPts val="7200"/>
              <a:buAutoNum type="arabicPeriod"/>
            </a:pPr>
            <a:r>
              <a:rPr lang="en-US" sz="7200"/>
              <a:t>(1 - 2) x 3 = -3</a:t>
            </a:r>
            <a:endParaRPr sz="7200"/>
          </a:p>
          <a:p>
            <a:pPr marL="457200" lvl="0" indent="-685800" algn="l" rtl="0">
              <a:spcBef>
                <a:spcPts val="0"/>
              </a:spcBef>
              <a:spcAft>
                <a:spcPts val="0"/>
              </a:spcAft>
              <a:buSzPts val="7200"/>
              <a:buAutoNum type="arabicPeriod"/>
            </a:pPr>
            <a:r>
              <a:rPr lang="en-US" sz="7200"/>
              <a:t>(2 - 3) x 4 = -4</a:t>
            </a:r>
            <a:endParaRPr sz="7200"/>
          </a:p>
          <a:p>
            <a:pPr marL="457200" lvl="0" indent="-685800" algn="l" rtl="0">
              <a:spcBef>
                <a:spcPts val="0"/>
              </a:spcBef>
              <a:spcAft>
                <a:spcPts val="0"/>
              </a:spcAft>
              <a:buSzPts val="7200"/>
              <a:buAutoNum type="arabicPeriod"/>
            </a:pPr>
            <a:r>
              <a:rPr lang="en-US" sz="7200"/>
              <a:t>(3 - 4) x 5 = -5</a:t>
            </a:r>
            <a:endParaRPr sz="7200"/>
          </a:p>
          <a:p>
            <a:pPr marL="0" lvl="0" indent="0" algn="l" rtl="0">
              <a:spcBef>
                <a:spcPts val="3000"/>
              </a:spcBef>
              <a:spcAft>
                <a:spcPts val="0"/>
              </a:spcAft>
              <a:buNone/>
            </a:pPr>
            <a:endParaRPr sz="7200"/>
          </a:p>
          <a:p>
            <a:pPr marL="0" lvl="0" indent="0" algn="l" rtl="0">
              <a:spcBef>
                <a:spcPts val="3000"/>
              </a:spcBef>
              <a:spcAft>
                <a:spcPts val="0"/>
              </a:spcAft>
              <a:buNone/>
            </a:pPr>
            <a:r>
              <a:rPr lang="en-US" u="sng">
                <a:solidFill>
                  <a:schemeClr val="lt2"/>
                </a:solidFill>
              </a:rPr>
              <a:t>Vector operation</a:t>
            </a:r>
            <a:r>
              <a:rPr lang="en-US">
                <a:solidFill>
                  <a:schemeClr val="lt2"/>
                </a:solidFill>
              </a:rPr>
              <a:t> (able to leverage parallel processing): </a:t>
            </a:r>
            <a:endParaRPr>
              <a:solidFill>
                <a:schemeClr val="lt2"/>
              </a:solidFill>
            </a:endParaRPr>
          </a:p>
        </p:txBody>
      </p:sp>
      <p:sp>
        <p:nvSpPr>
          <p:cNvPr id="721" name="Google Shape;721;p69"/>
          <p:cNvSpPr txBox="1"/>
          <p:nvPr/>
        </p:nvSpPr>
        <p:spPr>
          <a:xfrm>
            <a:off x="2514600" y="14336075"/>
            <a:ext cx="13752600" cy="20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0" b="1">
                <a:solidFill>
                  <a:schemeClr val="lt2"/>
                </a:solidFill>
              </a:rPr>
              <a:t>(                         ) </a:t>
            </a:r>
            <a:endParaRPr sz="10000" b="1">
              <a:solidFill>
                <a:schemeClr val="lt2"/>
              </a:solidFill>
            </a:endParaRPr>
          </a:p>
        </p:txBody>
      </p:sp>
      <p:sp>
        <p:nvSpPr>
          <p:cNvPr id="722" name="Google Shape;722;p6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Basic Idea</a:t>
            </a:r>
            <a:endParaRPr/>
          </a:p>
        </p:txBody>
      </p:sp>
      <p:sp>
        <p:nvSpPr>
          <p:cNvPr id="723" name="Google Shape;723;p6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Vectorized operations are typically much faster than equivalent loops or iterations</a:t>
            </a:r>
            <a:endParaRPr/>
          </a:p>
        </p:txBody>
      </p:sp>
      <p:graphicFrame>
        <p:nvGraphicFramePr>
          <p:cNvPr id="724" name="Google Shape;724;p69"/>
          <p:cNvGraphicFramePr/>
          <p:nvPr/>
        </p:nvGraphicFramePr>
        <p:xfrm>
          <a:off x="20308927" y="4846325"/>
          <a:ext cx="3000000" cy="3000000"/>
        </p:xfrm>
        <a:graphic>
          <a:graphicData uri="http://schemas.openxmlformats.org/drawingml/2006/table">
            <a:tbl>
              <a:tblPr firstRow="1" bandRow="1">
                <a:noFill/>
                <a:tableStyleId>{2B853444-8714-48BF-ACD9-FB787C1546B3}</a:tableStyleId>
              </a:tblPr>
              <a:tblGrid>
                <a:gridCol w="2100025">
                  <a:extLst>
                    <a:ext uri="{9D8B030D-6E8A-4147-A177-3AD203B41FA5}">
                      <a16:colId xmlns:a16="http://schemas.microsoft.com/office/drawing/2014/main" val="20000"/>
                    </a:ext>
                  </a:extLst>
                </a:gridCol>
                <a:gridCol w="3884150">
                  <a:extLst>
                    <a:ext uri="{9D8B030D-6E8A-4147-A177-3AD203B41FA5}">
                      <a16:colId xmlns:a16="http://schemas.microsoft.com/office/drawing/2014/main" val="20001"/>
                    </a:ext>
                  </a:extLst>
                </a:gridCol>
                <a:gridCol w="3884150">
                  <a:extLst>
                    <a:ext uri="{9D8B030D-6E8A-4147-A177-3AD203B41FA5}">
                      <a16:colId xmlns:a16="http://schemas.microsoft.com/office/drawing/2014/main" val="20002"/>
                    </a:ext>
                  </a:extLst>
                </a:gridCol>
                <a:gridCol w="3884150">
                  <a:extLst>
                    <a:ext uri="{9D8B030D-6E8A-4147-A177-3AD203B41FA5}">
                      <a16:colId xmlns:a16="http://schemas.microsoft.com/office/drawing/2014/main" val="20003"/>
                    </a:ext>
                  </a:extLst>
                </a:gridCol>
              </a:tblGrid>
              <a:tr h="1102100">
                <a:tc>
                  <a:txBody>
                    <a:bodyPr/>
                    <a:lstStyle/>
                    <a:p>
                      <a:pPr marL="0" marR="0" lvl="0" indent="0" algn="ctr"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1</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2</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3</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21550">
                <a:tc>
                  <a:txBody>
                    <a:bodyPr/>
                    <a:lstStyle/>
                    <a:p>
                      <a:pPr marL="0" marR="0" lvl="0" indent="0" algn="ctr" rtl="0">
                        <a:spcBef>
                          <a:spcPts val="0"/>
                        </a:spcBef>
                        <a:spcAft>
                          <a:spcPts val="0"/>
                        </a:spcAft>
                        <a:buNone/>
                      </a:pPr>
                      <a:r>
                        <a:rPr lang="en-US" sz="3600">
                          <a:solidFill>
                            <a:schemeClr val="lt1"/>
                          </a:solidFill>
                        </a:rPr>
                        <a:t>Row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1</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5</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grpSp>
        <p:nvGrpSpPr>
          <p:cNvPr id="725" name="Google Shape;725;p69"/>
          <p:cNvGrpSpPr/>
          <p:nvPr/>
        </p:nvGrpSpPr>
        <p:grpSpPr>
          <a:xfrm>
            <a:off x="3505230" y="12674525"/>
            <a:ext cx="2746765" cy="5366700"/>
            <a:chOff x="26861805" y="11164025"/>
            <a:chExt cx="2746765" cy="5366700"/>
          </a:xfrm>
        </p:grpSpPr>
        <p:sp>
          <p:nvSpPr>
            <p:cNvPr id="726" name="Google Shape;726;p69"/>
            <p:cNvSpPr/>
            <p:nvPr/>
          </p:nvSpPr>
          <p:spPr>
            <a:xfrm>
              <a:off x="26861805" y="11164025"/>
              <a:ext cx="372600" cy="5366700"/>
            </a:xfrm>
            <a:prstGeom prst="lef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7" name="Google Shape;727;p69"/>
            <p:cNvSpPr/>
            <p:nvPr/>
          </p:nvSpPr>
          <p:spPr>
            <a:xfrm>
              <a:off x="29235970" y="11164025"/>
              <a:ext cx="372600" cy="5366700"/>
            </a:xfrm>
            <a:prstGeom prst="righ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8" name="Google Shape;728;p69"/>
            <p:cNvSpPr txBox="1"/>
            <p:nvPr/>
          </p:nvSpPr>
          <p:spPr>
            <a:xfrm>
              <a:off x="27901138"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solidFill>
                    <a:schemeClr val="lt2"/>
                  </a:solidFill>
                </a:rPr>
                <a:t>1</a:t>
              </a:r>
              <a:endParaRPr sz="7200">
                <a:solidFill>
                  <a:schemeClr val="lt2"/>
                </a:solidFill>
              </a:endParaRPr>
            </a:p>
            <a:p>
              <a:pPr marL="0" lvl="0" indent="0" algn="l" rtl="0">
                <a:spcBef>
                  <a:spcPts val="0"/>
                </a:spcBef>
                <a:spcAft>
                  <a:spcPts val="0"/>
                </a:spcAft>
                <a:buNone/>
              </a:pPr>
              <a:endParaRPr sz="7200">
                <a:solidFill>
                  <a:schemeClr val="lt2"/>
                </a:solidFill>
              </a:endParaRPr>
            </a:p>
            <a:p>
              <a:pPr marL="0" lvl="0" indent="0" algn="l" rtl="0">
                <a:spcBef>
                  <a:spcPts val="0"/>
                </a:spcBef>
                <a:spcAft>
                  <a:spcPts val="0"/>
                </a:spcAft>
                <a:buNone/>
              </a:pPr>
              <a:r>
                <a:rPr lang="en-US" sz="7200">
                  <a:solidFill>
                    <a:schemeClr val="lt2"/>
                  </a:solidFill>
                </a:rPr>
                <a:t>2</a:t>
              </a:r>
              <a:endParaRPr sz="7200">
                <a:solidFill>
                  <a:schemeClr val="lt2"/>
                </a:solidFill>
              </a:endParaRPr>
            </a:p>
            <a:p>
              <a:pPr marL="0" lvl="0" indent="0" algn="l" rtl="0">
                <a:spcBef>
                  <a:spcPts val="0"/>
                </a:spcBef>
                <a:spcAft>
                  <a:spcPts val="0"/>
                </a:spcAft>
                <a:buNone/>
              </a:pPr>
              <a:endParaRPr sz="7200">
                <a:solidFill>
                  <a:schemeClr val="lt2"/>
                </a:solidFill>
              </a:endParaRPr>
            </a:p>
            <a:p>
              <a:pPr marL="0" lvl="0" indent="0" algn="l" rtl="0">
                <a:spcBef>
                  <a:spcPts val="0"/>
                </a:spcBef>
                <a:spcAft>
                  <a:spcPts val="0"/>
                </a:spcAft>
                <a:buNone/>
              </a:pPr>
              <a:r>
                <a:rPr lang="en-US" sz="7200">
                  <a:solidFill>
                    <a:schemeClr val="lt2"/>
                  </a:solidFill>
                </a:rPr>
                <a:t>3</a:t>
              </a:r>
              <a:endParaRPr sz="7200">
                <a:solidFill>
                  <a:schemeClr val="lt2"/>
                </a:solidFill>
              </a:endParaRPr>
            </a:p>
            <a:p>
              <a:pPr marL="0" lvl="0" indent="0" algn="l" rtl="0">
                <a:spcBef>
                  <a:spcPts val="0"/>
                </a:spcBef>
                <a:spcAft>
                  <a:spcPts val="0"/>
                </a:spcAft>
                <a:buNone/>
              </a:pPr>
              <a:endParaRPr sz="7200">
                <a:solidFill>
                  <a:schemeClr val="lt2"/>
                </a:solidFill>
              </a:endParaRPr>
            </a:p>
          </p:txBody>
        </p:sp>
      </p:grpSp>
      <p:grpSp>
        <p:nvGrpSpPr>
          <p:cNvPr id="729" name="Google Shape;729;p69"/>
          <p:cNvGrpSpPr/>
          <p:nvPr/>
        </p:nvGrpSpPr>
        <p:grpSpPr>
          <a:xfrm>
            <a:off x="8626558" y="12674525"/>
            <a:ext cx="2746765" cy="5366700"/>
            <a:chOff x="23448308" y="11164025"/>
            <a:chExt cx="2746765" cy="5366700"/>
          </a:xfrm>
        </p:grpSpPr>
        <p:sp>
          <p:nvSpPr>
            <p:cNvPr id="730" name="Google Shape;730;p69"/>
            <p:cNvSpPr/>
            <p:nvPr/>
          </p:nvSpPr>
          <p:spPr>
            <a:xfrm>
              <a:off x="25822473" y="11164025"/>
              <a:ext cx="372600" cy="5366700"/>
            </a:xfrm>
            <a:prstGeom prst="righ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1" name="Google Shape;731;p69"/>
            <p:cNvSpPr/>
            <p:nvPr/>
          </p:nvSpPr>
          <p:spPr>
            <a:xfrm>
              <a:off x="23448308" y="11164025"/>
              <a:ext cx="372600" cy="5366700"/>
            </a:xfrm>
            <a:prstGeom prst="lef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69"/>
            <p:cNvSpPr txBox="1"/>
            <p:nvPr/>
          </p:nvSpPr>
          <p:spPr>
            <a:xfrm>
              <a:off x="24487640"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solidFill>
                    <a:schemeClr val="lt2"/>
                  </a:solidFill>
                </a:rPr>
                <a:t>2</a:t>
              </a:r>
              <a:endParaRPr sz="7200">
                <a:solidFill>
                  <a:schemeClr val="lt2"/>
                </a:solidFill>
              </a:endParaRPr>
            </a:p>
            <a:p>
              <a:pPr marL="0" lvl="0" indent="0" algn="l" rtl="0">
                <a:spcBef>
                  <a:spcPts val="0"/>
                </a:spcBef>
                <a:spcAft>
                  <a:spcPts val="0"/>
                </a:spcAft>
                <a:buNone/>
              </a:pPr>
              <a:endParaRPr sz="7200">
                <a:solidFill>
                  <a:schemeClr val="lt2"/>
                </a:solidFill>
              </a:endParaRPr>
            </a:p>
            <a:p>
              <a:pPr marL="0" lvl="0" indent="0" algn="l" rtl="0">
                <a:spcBef>
                  <a:spcPts val="0"/>
                </a:spcBef>
                <a:spcAft>
                  <a:spcPts val="0"/>
                </a:spcAft>
                <a:buNone/>
              </a:pPr>
              <a:r>
                <a:rPr lang="en-US" sz="7200">
                  <a:solidFill>
                    <a:schemeClr val="lt2"/>
                  </a:solidFill>
                </a:rPr>
                <a:t>3</a:t>
              </a:r>
              <a:endParaRPr sz="7200">
                <a:solidFill>
                  <a:schemeClr val="lt2"/>
                </a:solidFill>
              </a:endParaRPr>
            </a:p>
            <a:p>
              <a:pPr marL="0" lvl="0" indent="0" algn="l" rtl="0">
                <a:spcBef>
                  <a:spcPts val="0"/>
                </a:spcBef>
                <a:spcAft>
                  <a:spcPts val="0"/>
                </a:spcAft>
                <a:buNone/>
              </a:pPr>
              <a:endParaRPr sz="7200">
                <a:solidFill>
                  <a:schemeClr val="lt2"/>
                </a:solidFill>
              </a:endParaRPr>
            </a:p>
            <a:p>
              <a:pPr marL="0" lvl="0" indent="0" algn="l" rtl="0">
                <a:spcBef>
                  <a:spcPts val="0"/>
                </a:spcBef>
                <a:spcAft>
                  <a:spcPts val="0"/>
                </a:spcAft>
                <a:buNone/>
              </a:pPr>
              <a:r>
                <a:rPr lang="en-US" sz="7200">
                  <a:solidFill>
                    <a:schemeClr val="lt2"/>
                  </a:solidFill>
                </a:rPr>
                <a:t>4</a:t>
              </a:r>
              <a:endParaRPr sz="7200">
                <a:solidFill>
                  <a:schemeClr val="lt2"/>
                </a:solidFill>
              </a:endParaRPr>
            </a:p>
            <a:p>
              <a:pPr marL="0" lvl="0" indent="0" algn="l" rtl="0">
                <a:spcBef>
                  <a:spcPts val="0"/>
                </a:spcBef>
                <a:spcAft>
                  <a:spcPts val="0"/>
                </a:spcAft>
                <a:buNone/>
              </a:pPr>
              <a:endParaRPr sz="7200">
                <a:solidFill>
                  <a:schemeClr val="lt2"/>
                </a:solidFill>
              </a:endParaRPr>
            </a:p>
          </p:txBody>
        </p:sp>
      </p:grpSp>
      <p:sp>
        <p:nvSpPr>
          <p:cNvPr id="733" name="Google Shape;733;p69"/>
          <p:cNvSpPr/>
          <p:nvPr/>
        </p:nvSpPr>
        <p:spPr>
          <a:xfrm>
            <a:off x="6872563" y="15038375"/>
            <a:ext cx="1133400" cy="639000"/>
          </a:xfrm>
          <a:prstGeom prst="mathMinus">
            <a:avLst>
              <a:gd name="adj1" fmla="val 2352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69"/>
          <p:cNvSpPr/>
          <p:nvPr/>
        </p:nvSpPr>
        <p:spPr>
          <a:xfrm>
            <a:off x="18598350" y="15038375"/>
            <a:ext cx="1133400" cy="639000"/>
          </a:xfrm>
          <a:prstGeom prst="mathEqual">
            <a:avLst>
              <a:gd name="adj1" fmla="val 23520"/>
              <a:gd name="adj2" fmla="val 1176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35" name="Google Shape;735;p69"/>
          <p:cNvGrpSpPr/>
          <p:nvPr/>
        </p:nvGrpSpPr>
        <p:grpSpPr>
          <a:xfrm>
            <a:off x="20711208" y="12674525"/>
            <a:ext cx="2746765" cy="5366700"/>
            <a:chOff x="23448308" y="11164025"/>
            <a:chExt cx="2746765" cy="5366700"/>
          </a:xfrm>
        </p:grpSpPr>
        <p:sp>
          <p:nvSpPr>
            <p:cNvPr id="736" name="Google Shape;736;p69"/>
            <p:cNvSpPr/>
            <p:nvPr/>
          </p:nvSpPr>
          <p:spPr>
            <a:xfrm>
              <a:off x="25822473" y="11164025"/>
              <a:ext cx="372600" cy="5366700"/>
            </a:xfrm>
            <a:prstGeom prst="righ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69"/>
            <p:cNvSpPr/>
            <p:nvPr/>
          </p:nvSpPr>
          <p:spPr>
            <a:xfrm>
              <a:off x="23448308" y="11164025"/>
              <a:ext cx="372600" cy="5366700"/>
            </a:xfrm>
            <a:prstGeom prst="lef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8" name="Google Shape;738;p69"/>
            <p:cNvSpPr txBox="1"/>
            <p:nvPr/>
          </p:nvSpPr>
          <p:spPr>
            <a:xfrm>
              <a:off x="24089860" y="11164025"/>
              <a:ext cx="1531200" cy="5366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7200">
                  <a:solidFill>
                    <a:schemeClr val="lt2"/>
                  </a:solidFill>
                </a:rPr>
                <a:t>-3</a:t>
              </a:r>
              <a:endParaRPr sz="7200">
                <a:solidFill>
                  <a:schemeClr val="lt2"/>
                </a:solidFill>
              </a:endParaRPr>
            </a:p>
            <a:p>
              <a:pPr marL="0" lvl="0" indent="0" algn="ctr" rtl="0">
                <a:spcBef>
                  <a:spcPts val="0"/>
                </a:spcBef>
                <a:spcAft>
                  <a:spcPts val="0"/>
                </a:spcAft>
                <a:buNone/>
              </a:pPr>
              <a:endParaRPr sz="7200">
                <a:solidFill>
                  <a:schemeClr val="lt2"/>
                </a:solidFill>
              </a:endParaRPr>
            </a:p>
            <a:p>
              <a:pPr marL="0" lvl="0" indent="0" algn="ctr" rtl="0">
                <a:spcBef>
                  <a:spcPts val="0"/>
                </a:spcBef>
                <a:spcAft>
                  <a:spcPts val="0"/>
                </a:spcAft>
                <a:buNone/>
              </a:pPr>
              <a:r>
                <a:rPr lang="en-US" sz="7200">
                  <a:solidFill>
                    <a:schemeClr val="lt2"/>
                  </a:solidFill>
                </a:rPr>
                <a:t>-4</a:t>
              </a:r>
              <a:endParaRPr sz="7200">
                <a:solidFill>
                  <a:schemeClr val="lt2"/>
                </a:solidFill>
              </a:endParaRPr>
            </a:p>
            <a:p>
              <a:pPr marL="0" lvl="0" indent="0" algn="ctr" rtl="0">
                <a:spcBef>
                  <a:spcPts val="0"/>
                </a:spcBef>
                <a:spcAft>
                  <a:spcPts val="0"/>
                </a:spcAft>
                <a:buNone/>
              </a:pPr>
              <a:endParaRPr sz="7200">
                <a:solidFill>
                  <a:schemeClr val="lt2"/>
                </a:solidFill>
              </a:endParaRPr>
            </a:p>
            <a:p>
              <a:pPr marL="0" lvl="0" indent="0" algn="ctr" rtl="0">
                <a:spcBef>
                  <a:spcPts val="0"/>
                </a:spcBef>
                <a:spcAft>
                  <a:spcPts val="0"/>
                </a:spcAft>
                <a:buNone/>
              </a:pPr>
              <a:r>
                <a:rPr lang="en-US" sz="7200">
                  <a:solidFill>
                    <a:schemeClr val="lt2"/>
                  </a:solidFill>
                </a:rPr>
                <a:t>-5</a:t>
              </a:r>
              <a:endParaRPr sz="7200">
                <a:solidFill>
                  <a:schemeClr val="lt2"/>
                </a:solidFill>
              </a:endParaRPr>
            </a:p>
            <a:p>
              <a:pPr marL="0" lvl="0" indent="0" algn="ctr" rtl="0">
                <a:spcBef>
                  <a:spcPts val="0"/>
                </a:spcBef>
                <a:spcAft>
                  <a:spcPts val="0"/>
                </a:spcAft>
                <a:buNone/>
              </a:pPr>
              <a:endParaRPr sz="7200">
                <a:solidFill>
                  <a:schemeClr val="lt2"/>
                </a:solidFill>
              </a:endParaRPr>
            </a:p>
          </p:txBody>
        </p:sp>
      </p:grpSp>
      <p:sp>
        <p:nvSpPr>
          <p:cNvPr id="739" name="Google Shape;739;p69"/>
          <p:cNvSpPr/>
          <p:nvPr/>
        </p:nvSpPr>
        <p:spPr>
          <a:xfrm>
            <a:off x="17246300" y="14336075"/>
            <a:ext cx="372600" cy="2043600"/>
          </a:xfrm>
          <a:prstGeom prst="righ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0" name="Google Shape;740;p69"/>
          <p:cNvSpPr/>
          <p:nvPr/>
        </p:nvSpPr>
        <p:spPr>
          <a:xfrm>
            <a:off x="14183663" y="14336075"/>
            <a:ext cx="372600" cy="2043600"/>
          </a:xfrm>
          <a:prstGeom prst="leftBracket">
            <a:avLst>
              <a:gd name="adj" fmla="val 8333"/>
            </a:avLst>
          </a:prstGeom>
          <a:noFill/>
          <a:ln w="152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1" name="Google Shape;741;p69"/>
          <p:cNvSpPr txBox="1"/>
          <p:nvPr/>
        </p:nvSpPr>
        <p:spPr>
          <a:xfrm>
            <a:off x="14467713" y="14653775"/>
            <a:ext cx="2746800" cy="14082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sz="7200">
                <a:solidFill>
                  <a:schemeClr val="lt2"/>
                </a:solidFill>
              </a:rPr>
              <a:t>3 4 5</a:t>
            </a:r>
            <a:endParaRPr sz="7200">
              <a:solidFill>
                <a:schemeClr val="lt2"/>
              </a:solidFill>
            </a:endParaRPr>
          </a:p>
        </p:txBody>
      </p:sp>
      <p:sp>
        <p:nvSpPr>
          <p:cNvPr id="742" name="Google Shape;742;p69"/>
          <p:cNvSpPr/>
          <p:nvPr/>
        </p:nvSpPr>
        <p:spPr>
          <a:xfrm>
            <a:off x="12592800" y="14784425"/>
            <a:ext cx="1133400" cy="11469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Basic Idea</a:t>
            </a:r>
            <a:endParaRPr/>
          </a:p>
        </p:txBody>
      </p:sp>
      <p:sp>
        <p:nvSpPr>
          <p:cNvPr id="749" name="Google Shape;749;p7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a:t>Total performance scales with both vector width and number of cores</a:t>
            </a:r>
            <a:endParaRPr/>
          </a:p>
          <a:p>
            <a:pPr marL="0" lvl="0" indent="0" algn="ctr" rtl="0">
              <a:spcBef>
                <a:spcPts val="0"/>
              </a:spcBef>
              <a:spcAft>
                <a:spcPts val="0"/>
              </a:spcAft>
              <a:buClr>
                <a:schemeClr val="lt1"/>
              </a:buClr>
              <a:buSzPts val="1100"/>
              <a:buFont typeface="Arial"/>
              <a:buNone/>
            </a:pPr>
            <a:endParaRPr/>
          </a:p>
          <a:p>
            <a:pPr marL="0" lvl="0" indent="0" algn="ctr" rtl="0">
              <a:spcBef>
                <a:spcPts val="0"/>
              </a:spcBef>
              <a:spcAft>
                <a:spcPts val="0"/>
              </a:spcAft>
              <a:buNone/>
            </a:pPr>
            <a:endParaRPr/>
          </a:p>
        </p:txBody>
      </p:sp>
      <p:sp>
        <p:nvSpPr>
          <p:cNvPr id="750" name="Google Shape;750;p70"/>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b="1"/>
              <a:t>Problem</a:t>
            </a:r>
            <a:r>
              <a:rPr lang="en-US"/>
              <a:t>: (Column 1 - Column 2) * Column 3: </a:t>
            </a:r>
            <a:endParaRPr/>
          </a:p>
          <a:p>
            <a:pPr marL="0" lvl="0" indent="0" algn="l" rtl="0">
              <a:spcBef>
                <a:spcPts val="3000"/>
              </a:spcBef>
              <a:spcAft>
                <a:spcPts val="0"/>
              </a:spcAft>
              <a:buNone/>
            </a:pPr>
            <a:r>
              <a:rPr lang="en-US" u="sng">
                <a:solidFill>
                  <a:schemeClr val="lt2"/>
                </a:solidFill>
              </a:rPr>
              <a:t>Iterative:</a:t>
            </a:r>
            <a:r>
              <a:rPr lang="en-US">
                <a:solidFill>
                  <a:schemeClr val="lt2"/>
                </a:solidFill>
              </a:rPr>
              <a:t> </a:t>
            </a:r>
            <a:endParaRPr>
              <a:solidFill>
                <a:schemeClr val="lt2"/>
              </a:solidFill>
            </a:endParaRPr>
          </a:p>
          <a:p>
            <a:pPr marL="457200" lvl="0" indent="-685800" algn="l" rtl="0">
              <a:spcBef>
                <a:spcPts val="3000"/>
              </a:spcBef>
              <a:spcAft>
                <a:spcPts val="0"/>
              </a:spcAft>
              <a:buClr>
                <a:schemeClr val="lt2"/>
              </a:buClr>
              <a:buSzPts val="7200"/>
              <a:buAutoNum type="arabicPeriod"/>
            </a:pPr>
            <a:r>
              <a:rPr lang="en-US" sz="7200">
                <a:solidFill>
                  <a:schemeClr val="lt2"/>
                </a:solidFill>
              </a:rPr>
              <a:t>(1 - 2) x 3 = -3</a:t>
            </a:r>
            <a:endParaRPr sz="7200">
              <a:solidFill>
                <a:schemeClr val="lt2"/>
              </a:solidFill>
            </a:endParaRPr>
          </a:p>
          <a:p>
            <a:pPr marL="457200" lvl="0" indent="-685800" algn="l" rtl="0">
              <a:spcBef>
                <a:spcPts val="0"/>
              </a:spcBef>
              <a:spcAft>
                <a:spcPts val="0"/>
              </a:spcAft>
              <a:buClr>
                <a:schemeClr val="lt2"/>
              </a:buClr>
              <a:buSzPts val="7200"/>
              <a:buAutoNum type="arabicPeriod"/>
            </a:pPr>
            <a:r>
              <a:rPr lang="en-US" sz="7200">
                <a:solidFill>
                  <a:schemeClr val="lt2"/>
                </a:solidFill>
              </a:rPr>
              <a:t>(2 - 3) x 4 = -4</a:t>
            </a:r>
            <a:endParaRPr sz="7200">
              <a:solidFill>
                <a:schemeClr val="lt2"/>
              </a:solidFill>
            </a:endParaRPr>
          </a:p>
          <a:p>
            <a:pPr marL="457200" lvl="0" indent="-685800" algn="l" rtl="0">
              <a:spcBef>
                <a:spcPts val="0"/>
              </a:spcBef>
              <a:spcAft>
                <a:spcPts val="0"/>
              </a:spcAft>
              <a:buClr>
                <a:schemeClr val="lt2"/>
              </a:buClr>
              <a:buSzPts val="7200"/>
              <a:buAutoNum type="arabicPeriod"/>
            </a:pPr>
            <a:r>
              <a:rPr lang="en-US" sz="7200">
                <a:solidFill>
                  <a:schemeClr val="lt2"/>
                </a:solidFill>
              </a:rPr>
              <a:t>(3 - 4) x 5 = -5</a:t>
            </a:r>
            <a:endParaRPr sz="7200">
              <a:solidFill>
                <a:schemeClr val="lt2"/>
              </a:solidFill>
            </a:endParaRPr>
          </a:p>
          <a:p>
            <a:pPr marL="0" lvl="0" indent="0" algn="l" rtl="0">
              <a:spcBef>
                <a:spcPts val="3000"/>
              </a:spcBef>
              <a:spcAft>
                <a:spcPts val="0"/>
              </a:spcAft>
              <a:buNone/>
            </a:pPr>
            <a:endParaRPr sz="7200">
              <a:solidFill>
                <a:schemeClr val="lt2"/>
              </a:solidFill>
            </a:endParaRPr>
          </a:p>
          <a:p>
            <a:pPr marL="0" lvl="0" indent="0" algn="l" rtl="0">
              <a:spcBef>
                <a:spcPts val="3000"/>
              </a:spcBef>
              <a:spcAft>
                <a:spcPts val="0"/>
              </a:spcAft>
              <a:buNone/>
            </a:pPr>
            <a:r>
              <a:rPr lang="en-US" u="sng"/>
              <a:t>Vector operation</a:t>
            </a:r>
            <a:r>
              <a:rPr lang="en-US"/>
              <a:t> (able to leverage parallel processing): </a:t>
            </a: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p:txBody>
      </p:sp>
      <p:graphicFrame>
        <p:nvGraphicFramePr>
          <p:cNvPr id="751" name="Google Shape;751;p70"/>
          <p:cNvGraphicFramePr/>
          <p:nvPr/>
        </p:nvGraphicFramePr>
        <p:xfrm>
          <a:off x="20308927" y="4846325"/>
          <a:ext cx="3000000" cy="3000000"/>
        </p:xfrm>
        <a:graphic>
          <a:graphicData uri="http://schemas.openxmlformats.org/drawingml/2006/table">
            <a:tbl>
              <a:tblPr firstRow="1" bandRow="1">
                <a:noFill/>
                <a:tableStyleId>{2B853444-8714-48BF-ACD9-FB787C1546B3}</a:tableStyleId>
              </a:tblPr>
              <a:tblGrid>
                <a:gridCol w="2100025">
                  <a:extLst>
                    <a:ext uri="{9D8B030D-6E8A-4147-A177-3AD203B41FA5}">
                      <a16:colId xmlns:a16="http://schemas.microsoft.com/office/drawing/2014/main" val="20000"/>
                    </a:ext>
                  </a:extLst>
                </a:gridCol>
                <a:gridCol w="3884150">
                  <a:extLst>
                    <a:ext uri="{9D8B030D-6E8A-4147-A177-3AD203B41FA5}">
                      <a16:colId xmlns:a16="http://schemas.microsoft.com/office/drawing/2014/main" val="20001"/>
                    </a:ext>
                  </a:extLst>
                </a:gridCol>
                <a:gridCol w="3884150">
                  <a:extLst>
                    <a:ext uri="{9D8B030D-6E8A-4147-A177-3AD203B41FA5}">
                      <a16:colId xmlns:a16="http://schemas.microsoft.com/office/drawing/2014/main" val="20002"/>
                    </a:ext>
                  </a:extLst>
                </a:gridCol>
                <a:gridCol w="3884150">
                  <a:extLst>
                    <a:ext uri="{9D8B030D-6E8A-4147-A177-3AD203B41FA5}">
                      <a16:colId xmlns:a16="http://schemas.microsoft.com/office/drawing/2014/main" val="20003"/>
                    </a:ext>
                  </a:extLst>
                </a:gridCol>
              </a:tblGrid>
              <a:tr h="1102100">
                <a:tc>
                  <a:txBody>
                    <a:bodyPr/>
                    <a:lstStyle/>
                    <a:p>
                      <a:pPr marL="0" marR="0" lvl="0" indent="0" algn="ctr"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1</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2</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Column 3</a:t>
                      </a:r>
                      <a:endParaRPr sz="4000" b="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21550">
                <a:tc>
                  <a:txBody>
                    <a:bodyPr/>
                    <a:lstStyle/>
                    <a:p>
                      <a:pPr marL="0" marR="0" lvl="0" indent="0" algn="ctr" rtl="0">
                        <a:spcBef>
                          <a:spcPts val="0"/>
                        </a:spcBef>
                        <a:spcAft>
                          <a:spcPts val="0"/>
                        </a:spcAft>
                        <a:buNone/>
                      </a:pPr>
                      <a:r>
                        <a:rPr lang="en-US" sz="3600">
                          <a:solidFill>
                            <a:schemeClr val="lt1"/>
                          </a:solidFill>
                        </a:rPr>
                        <a:t>Row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1</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2</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21550">
                <a:tc>
                  <a:txBody>
                    <a:bodyPr/>
                    <a:lstStyle/>
                    <a:p>
                      <a:pPr marL="0" marR="0" lvl="0" indent="0" algn="ctr" rtl="0">
                        <a:lnSpc>
                          <a:spcPct val="100000"/>
                        </a:lnSpc>
                        <a:spcBef>
                          <a:spcPts val="0"/>
                        </a:spcBef>
                        <a:spcAft>
                          <a:spcPts val="0"/>
                        </a:spcAft>
                        <a:buClr>
                          <a:schemeClr val="lt1"/>
                        </a:buClr>
                        <a:buSzPts val="3600"/>
                        <a:buFont typeface="NVIDIA Sans"/>
                        <a:buNone/>
                      </a:pPr>
                      <a:r>
                        <a:rPr lang="en-US" sz="3600">
                          <a:solidFill>
                            <a:schemeClr val="lt1"/>
                          </a:solidFill>
                        </a:rPr>
                        <a:t>Row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3</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4</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3600">
                          <a:solidFill>
                            <a:schemeClr val="lt1"/>
                          </a:solidFill>
                        </a:rPr>
                        <a:t>5</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grpSp>
        <p:nvGrpSpPr>
          <p:cNvPr id="752" name="Google Shape;752;p70"/>
          <p:cNvGrpSpPr/>
          <p:nvPr/>
        </p:nvGrpSpPr>
        <p:grpSpPr>
          <a:xfrm>
            <a:off x="3505230" y="12674525"/>
            <a:ext cx="2746765" cy="5366700"/>
            <a:chOff x="26861805" y="11164025"/>
            <a:chExt cx="2746765" cy="5366700"/>
          </a:xfrm>
        </p:grpSpPr>
        <p:sp>
          <p:nvSpPr>
            <p:cNvPr id="753" name="Google Shape;753;p70"/>
            <p:cNvSpPr/>
            <p:nvPr/>
          </p:nvSpPr>
          <p:spPr>
            <a:xfrm>
              <a:off x="26861805"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4" name="Google Shape;754;p70"/>
            <p:cNvSpPr/>
            <p:nvPr/>
          </p:nvSpPr>
          <p:spPr>
            <a:xfrm>
              <a:off x="29235970"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70"/>
            <p:cNvSpPr txBox="1"/>
            <p:nvPr/>
          </p:nvSpPr>
          <p:spPr>
            <a:xfrm>
              <a:off x="27901138"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t>1</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2</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3</a:t>
              </a:r>
              <a:endParaRPr sz="7200"/>
            </a:p>
            <a:p>
              <a:pPr marL="0" lvl="0" indent="0" algn="l" rtl="0">
                <a:spcBef>
                  <a:spcPts val="0"/>
                </a:spcBef>
                <a:spcAft>
                  <a:spcPts val="0"/>
                </a:spcAft>
                <a:buNone/>
              </a:pPr>
              <a:endParaRPr sz="7200"/>
            </a:p>
          </p:txBody>
        </p:sp>
      </p:grpSp>
      <p:grpSp>
        <p:nvGrpSpPr>
          <p:cNvPr id="756" name="Google Shape;756;p70"/>
          <p:cNvGrpSpPr/>
          <p:nvPr/>
        </p:nvGrpSpPr>
        <p:grpSpPr>
          <a:xfrm>
            <a:off x="8626558" y="12674525"/>
            <a:ext cx="2746765" cy="5366700"/>
            <a:chOff x="23448308" y="11164025"/>
            <a:chExt cx="2746765" cy="5366700"/>
          </a:xfrm>
        </p:grpSpPr>
        <p:sp>
          <p:nvSpPr>
            <p:cNvPr id="757" name="Google Shape;757;p70"/>
            <p:cNvSpPr/>
            <p:nvPr/>
          </p:nvSpPr>
          <p:spPr>
            <a:xfrm>
              <a:off x="25822473"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8" name="Google Shape;758;p70"/>
            <p:cNvSpPr/>
            <p:nvPr/>
          </p:nvSpPr>
          <p:spPr>
            <a:xfrm>
              <a:off x="23448308"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9" name="Google Shape;759;p70"/>
            <p:cNvSpPr txBox="1"/>
            <p:nvPr/>
          </p:nvSpPr>
          <p:spPr>
            <a:xfrm>
              <a:off x="24487640" y="11164025"/>
              <a:ext cx="668100" cy="5366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sz="7200"/>
                <a:t>2</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3</a:t>
              </a:r>
              <a:endParaRPr sz="7200"/>
            </a:p>
            <a:p>
              <a:pPr marL="0" lvl="0" indent="0" algn="l" rtl="0">
                <a:spcBef>
                  <a:spcPts val="0"/>
                </a:spcBef>
                <a:spcAft>
                  <a:spcPts val="0"/>
                </a:spcAft>
                <a:buNone/>
              </a:pPr>
              <a:endParaRPr sz="7200"/>
            </a:p>
            <a:p>
              <a:pPr marL="0" lvl="0" indent="0" algn="l" rtl="0">
                <a:spcBef>
                  <a:spcPts val="0"/>
                </a:spcBef>
                <a:spcAft>
                  <a:spcPts val="0"/>
                </a:spcAft>
                <a:buNone/>
              </a:pPr>
              <a:r>
                <a:rPr lang="en-US" sz="7200"/>
                <a:t>4</a:t>
              </a:r>
              <a:endParaRPr sz="7200"/>
            </a:p>
            <a:p>
              <a:pPr marL="0" lvl="0" indent="0" algn="l" rtl="0">
                <a:spcBef>
                  <a:spcPts val="0"/>
                </a:spcBef>
                <a:spcAft>
                  <a:spcPts val="0"/>
                </a:spcAft>
                <a:buNone/>
              </a:pPr>
              <a:endParaRPr sz="7200"/>
            </a:p>
          </p:txBody>
        </p:sp>
      </p:grpSp>
      <p:sp>
        <p:nvSpPr>
          <p:cNvPr id="760" name="Google Shape;760;p70"/>
          <p:cNvSpPr/>
          <p:nvPr/>
        </p:nvSpPr>
        <p:spPr>
          <a:xfrm>
            <a:off x="6872563" y="15038375"/>
            <a:ext cx="1133400" cy="639000"/>
          </a:xfrm>
          <a:prstGeom prst="mathMin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1" name="Google Shape;761;p70"/>
          <p:cNvSpPr/>
          <p:nvPr/>
        </p:nvSpPr>
        <p:spPr>
          <a:xfrm>
            <a:off x="18598350" y="15038375"/>
            <a:ext cx="1133400" cy="639000"/>
          </a:xfrm>
          <a:prstGeom prst="mathEqual">
            <a:avLst>
              <a:gd name="adj1" fmla="val 23520"/>
              <a:gd name="adj2" fmla="val 1176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62" name="Google Shape;762;p70"/>
          <p:cNvGrpSpPr/>
          <p:nvPr/>
        </p:nvGrpSpPr>
        <p:grpSpPr>
          <a:xfrm>
            <a:off x="20711208" y="12674525"/>
            <a:ext cx="2746765" cy="5366700"/>
            <a:chOff x="23448308" y="11164025"/>
            <a:chExt cx="2746765" cy="5366700"/>
          </a:xfrm>
        </p:grpSpPr>
        <p:sp>
          <p:nvSpPr>
            <p:cNvPr id="763" name="Google Shape;763;p70"/>
            <p:cNvSpPr/>
            <p:nvPr/>
          </p:nvSpPr>
          <p:spPr>
            <a:xfrm>
              <a:off x="25822473" y="11164025"/>
              <a:ext cx="372600" cy="53667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70"/>
            <p:cNvSpPr/>
            <p:nvPr/>
          </p:nvSpPr>
          <p:spPr>
            <a:xfrm>
              <a:off x="23448308" y="11164025"/>
              <a:ext cx="372600" cy="53667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5" name="Google Shape;765;p70"/>
            <p:cNvSpPr txBox="1"/>
            <p:nvPr/>
          </p:nvSpPr>
          <p:spPr>
            <a:xfrm>
              <a:off x="24089860" y="11164025"/>
              <a:ext cx="1531200" cy="5366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7200"/>
                <a:t>-3</a:t>
              </a: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-4</a:t>
              </a:r>
              <a:endParaRPr sz="7200"/>
            </a:p>
            <a:p>
              <a:pPr marL="0" lvl="0" indent="0" algn="ctr" rtl="0">
                <a:spcBef>
                  <a:spcPts val="0"/>
                </a:spcBef>
                <a:spcAft>
                  <a:spcPts val="0"/>
                </a:spcAft>
                <a:buNone/>
              </a:pPr>
              <a:endParaRPr sz="7200"/>
            </a:p>
            <a:p>
              <a:pPr marL="0" lvl="0" indent="0" algn="ctr" rtl="0">
                <a:spcBef>
                  <a:spcPts val="0"/>
                </a:spcBef>
                <a:spcAft>
                  <a:spcPts val="0"/>
                </a:spcAft>
                <a:buNone/>
              </a:pPr>
              <a:r>
                <a:rPr lang="en-US" sz="7200"/>
                <a:t>-5</a:t>
              </a:r>
              <a:endParaRPr sz="7200"/>
            </a:p>
            <a:p>
              <a:pPr marL="0" lvl="0" indent="0" algn="ctr" rtl="0">
                <a:spcBef>
                  <a:spcPts val="0"/>
                </a:spcBef>
                <a:spcAft>
                  <a:spcPts val="0"/>
                </a:spcAft>
                <a:buNone/>
              </a:pPr>
              <a:endParaRPr sz="7200"/>
            </a:p>
          </p:txBody>
        </p:sp>
      </p:grpSp>
      <p:sp>
        <p:nvSpPr>
          <p:cNvPr id="766" name="Google Shape;766;p70"/>
          <p:cNvSpPr txBox="1"/>
          <p:nvPr/>
        </p:nvSpPr>
        <p:spPr>
          <a:xfrm>
            <a:off x="2514600" y="14336075"/>
            <a:ext cx="13752600" cy="20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0" b="1"/>
              <a:t>(                         ) </a:t>
            </a:r>
            <a:endParaRPr sz="10000" b="1"/>
          </a:p>
        </p:txBody>
      </p:sp>
      <p:sp>
        <p:nvSpPr>
          <p:cNvPr id="767" name="Google Shape;767;p70"/>
          <p:cNvSpPr/>
          <p:nvPr/>
        </p:nvSpPr>
        <p:spPr>
          <a:xfrm>
            <a:off x="17246300" y="14336075"/>
            <a:ext cx="372600" cy="2043600"/>
          </a:xfrm>
          <a:prstGeom prst="righ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8" name="Google Shape;768;p70"/>
          <p:cNvSpPr/>
          <p:nvPr/>
        </p:nvSpPr>
        <p:spPr>
          <a:xfrm>
            <a:off x="14183663" y="14336075"/>
            <a:ext cx="372600" cy="2043600"/>
          </a:xfrm>
          <a:prstGeom prst="leftBracket">
            <a:avLst>
              <a:gd name="adj" fmla="val 8333"/>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9" name="Google Shape;769;p70"/>
          <p:cNvSpPr txBox="1"/>
          <p:nvPr/>
        </p:nvSpPr>
        <p:spPr>
          <a:xfrm>
            <a:off x="14467713" y="14653775"/>
            <a:ext cx="2746800" cy="14082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sz="7200"/>
              <a:t>3 4 5</a:t>
            </a:r>
            <a:endParaRPr sz="7200"/>
          </a:p>
        </p:txBody>
      </p:sp>
      <p:sp>
        <p:nvSpPr>
          <p:cNvPr id="770" name="Google Shape;770;p70"/>
          <p:cNvSpPr/>
          <p:nvPr/>
        </p:nvSpPr>
        <p:spPr>
          <a:xfrm>
            <a:off x="12592800" y="14784425"/>
            <a:ext cx="1133400" cy="11469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How Data Science Uses cuDF</a:t>
            </a:r>
            <a:endParaRPr/>
          </a:p>
        </p:txBody>
      </p:sp>
      <p:sp>
        <p:nvSpPr>
          <p:cNvPr id="777" name="Google Shape;777;p7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GPU DataFrame library for loading, joining, aggregating, filtering, and otherwise manipulating data</a:t>
            </a:r>
            <a:endParaRPr/>
          </a:p>
        </p:txBody>
      </p:sp>
      <p:sp>
        <p:nvSpPr>
          <p:cNvPr id="778" name="Google Shape;778;p7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Python interface to CUDA C++ libraries for loading, joining, aggregating, filtering, and otherwise manipulating data using a DataFrame style API</a:t>
            </a:r>
            <a:endParaRPr/>
          </a:p>
          <a:p>
            <a:pPr marL="457200" lvl="0" indent="-508000" algn="l" rtl="0">
              <a:spcBef>
                <a:spcPts val="0"/>
              </a:spcBef>
              <a:spcAft>
                <a:spcPts val="0"/>
              </a:spcAft>
              <a:buSzPts val="4400"/>
              <a:buChar char="●"/>
            </a:pPr>
            <a:r>
              <a:rPr lang="en-US"/>
              <a:t>Includes: </a:t>
            </a:r>
            <a:endParaRPr/>
          </a:p>
          <a:p>
            <a:pPr marL="914400" lvl="1" indent="-482600" algn="l" rtl="0">
              <a:spcBef>
                <a:spcPts val="0"/>
              </a:spcBef>
              <a:spcAft>
                <a:spcPts val="0"/>
              </a:spcAft>
              <a:buSzPts val="4000"/>
              <a:buChar char="○"/>
            </a:pPr>
            <a:r>
              <a:rPr lang="en-US"/>
              <a:t>Accelerated file readers for prevalent formats in data science</a:t>
            </a:r>
            <a:endParaRPr/>
          </a:p>
          <a:p>
            <a:pPr marL="914400" lvl="1" indent="-482600" algn="l" rtl="0">
              <a:spcBef>
                <a:spcPts val="0"/>
              </a:spcBef>
              <a:spcAft>
                <a:spcPts val="0"/>
              </a:spcAft>
              <a:buSzPts val="4000"/>
              <a:buChar char="○"/>
            </a:pPr>
            <a:r>
              <a:rPr lang="en-US"/>
              <a:t>Powerful aggregation functions using GroupBy</a:t>
            </a:r>
            <a:endParaRPr/>
          </a:p>
          <a:p>
            <a:pPr marL="914400" lvl="1" indent="-482600" algn="l" rtl="0">
              <a:spcBef>
                <a:spcPts val="0"/>
              </a:spcBef>
              <a:spcAft>
                <a:spcPts val="0"/>
              </a:spcAft>
              <a:buSzPts val="4000"/>
              <a:buChar char="○"/>
            </a:pPr>
            <a:r>
              <a:rPr lang="en-US"/>
              <a:t>Various string and list manipulation</a:t>
            </a:r>
            <a:endParaRPr/>
          </a:p>
          <a:p>
            <a:pPr marL="914400" lvl="1" indent="-482600" algn="l" rtl="0">
              <a:spcBef>
                <a:spcPts val="0"/>
              </a:spcBef>
              <a:spcAft>
                <a:spcPts val="0"/>
              </a:spcAft>
              <a:buSzPts val="4000"/>
              <a:buChar char="○"/>
            </a:pPr>
            <a:r>
              <a:rPr lang="en-US"/>
              <a:t>Ability to write user-defined functions (UDFs), without needing to write CUDA code</a:t>
            </a:r>
            <a:endParaRPr/>
          </a:p>
          <a:p>
            <a:pPr marL="1371600" lvl="2" indent="-457200" algn="l" rtl="0">
              <a:spcBef>
                <a:spcPts val="0"/>
              </a:spcBef>
              <a:spcAft>
                <a:spcPts val="0"/>
              </a:spcAft>
              <a:buSzPts val="3600"/>
              <a:buChar char="■"/>
            </a:pPr>
            <a:r>
              <a:rPr lang="en-US"/>
              <a:t> JIT compilation of User-Defined Functions (UDFs) using Numba</a:t>
            </a:r>
            <a:endParaRPr/>
          </a:p>
          <a:p>
            <a:pPr marL="0" lvl="0" indent="0" algn="l" rtl="0">
              <a:spcBef>
                <a:spcPts val="3000"/>
              </a:spcBef>
              <a:spcAft>
                <a:spcPts val="0"/>
              </a:spcAft>
              <a:buClr>
                <a:schemeClr val="lt1"/>
              </a:buClr>
              <a:buSzPts val="1100"/>
              <a:buFont typeface="Arial"/>
              <a:buNone/>
            </a:pPr>
            <a:endParaRPr/>
          </a:p>
          <a:p>
            <a:pPr marL="0" lvl="0" indent="0" algn="l" rtl="0">
              <a:spcBef>
                <a:spcPts val="3000"/>
              </a:spcBef>
              <a:spcAft>
                <a:spcPts val="0"/>
              </a:spcAft>
              <a:buNone/>
            </a:pPr>
            <a:r>
              <a:rPr lang="en-US"/>
              <a:t>Accelerates: </a:t>
            </a:r>
            <a:endParaRPr/>
          </a:p>
          <a:p>
            <a:pPr marL="457200" lvl="0" indent="-508000" algn="l" rtl="0">
              <a:spcBef>
                <a:spcPts val="3000"/>
              </a:spcBef>
              <a:spcAft>
                <a:spcPts val="0"/>
              </a:spcAft>
              <a:buSzPts val="4400"/>
              <a:buChar char="●"/>
            </a:pPr>
            <a:r>
              <a:rPr lang="en-US"/>
              <a:t>ETL workflows</a:t>
            </a:r>
            <a:endParaRPr/>
          </a:p>
          <a:p>
            <a:pPr marL="457200" lvl="0" indent="-508000" algn="l" rtl="0">
              <a:spcBef>
                <a:spcPts val="0"/>
              </a:spcBef>
              <a:spcAft>
                <a:spcPts val="0"/>
              </a:spcAft>
              <a:buSzPts val="4400"/>
              <a:buChar char="●"/>
            </a:pPr>
            <a:r>
              <a:rPr lang="en-US"/>
              <a:t>Analytics Workflows</a:t>
            </a:r>
            <a:endParaRPr/>
          </a:p>
          <a:p>
            <a:pPr marL="914400" lvl="1" indent="-482600" algn="l" rtl="0">
              <a:spcBef>
                <a:spcPts val="0"/>
              </a:spcBef>
              <a:spcAft>
                <a:spcPts val="0"/>
              </a:spcAft>
              <a:buSzPts val="4000"/>
              <a:buChar char="○"/>
            </a:pPr>
            <a:r>
              <a:rPr lang="en-US"/>
              <a:t>Faster statistical analysis </a:t>
            </a:r>
            <a:endParaRPr/>
          </a:p>
          <a:p>
            <a:pPr marL="914400" lvl="1" indent="-482600" algn="l" rtl="0">
              <a:spcBef>
                <a:spcPts val="0"/>
              </a:spcBef>
              <a:spcAft>
                <a:spcPts val="0"/>
              </a:spcAft>
              <a:buSzPts val="4000"/>
              <a:buChar char="○"/>
            </a:pPr>
            <a:r>
              <a:rPr lang="en-US"/>
              <a:t>Quicker response from interactive visualization</a:t>
            </a:r>
            <a:endParaRPr/>
          </a:p>
          <a:p>
            <a:pPr marL="457200" lvl="0" indent="-508000" algn="l" rtl="0">
              <a:spcBef>
                <a:spcPts val="0"/>
              </a:spcBef>
              <a:spcAft>
                <a:spcPts val="0"/>
              </a:spcAft>
              <a:buSzPts val="4400"/>
              <a:buChar char="●"/>
            </a:pPr>
            <a:r>
              <a:rPr lang="en-US"/>
              <a:t>ML Workflows</a:t>
            </a:r>
            <a:endParaRPr/>
          </a:p>
          <a:p>
            <a:pPr marL="914400" lvl="1" indent="-482600" algn="l" rtl="0">
              <a:spcBef>
                <a:spcPts val="0"/>
              </a:spcBef>
              <a:spcAft>
                <a:spcPts val="0"/>
              </a:spcAft>
              <a:buSzPts val="4000"/>
              <a:buChar char="○"/>
            </a:pPr>
            <a:r>
              <a:rPr lang="en-US"/>
              <a:t>Data preparation for downstream ML tasks</a:t>
            </a:r>
            <a:endParaRPr/>
          </a:p>
          <a:p>
            <a:pPr marL="914400" lvl="1" indent="-482600" algn="l" rtl="0">
              <a:spcBef>
                <a:spcPts val="0"/>
              </a:spcBef>
              <a:spcAft>
                <a:spcPts val="0"/>
              </a:spcAft>
              <a:buSzPts val="4000"/>
              <a:buChar char="○"/>
            </a:pPr>
            <a:r>
              <a:rPr lang="en-US"/>
              <a:t>Remove feature engineering bottlenecks</a:t>
            </a:r>
            <a:endParaRPr/>
          </a:p>
          <a:p>
            <a:pPr marL="914400" lvl="1" indent="-482600" algn="l" rtl="0">
              <a:spcBef>
                <a:spcPts val="0"/>
              </a:spcBef>
              <a:spcAft>
                <a:spcPts val="0"/>
              </a:spcAft>
              <a:buSzPts val="4000"/>
              <a:buChar char="○"/>
            </a:pPr>
            <a:r>
              <a:rPr lang="en-US"/>
              <a:t>Rapid experimentation</a:t>
            </a:r>
            <a:endParaRPr/>
          </a:p>
          <a:p>
            <a:pPr marL="0" lvl="0" indent="0" algn="l" rtl="0">
              <a:spcBef>
                <a:spcPts val="3000"/>
              </a:spcBef>
              <a:spcAft>
                <a:spcPts val="0"/>
              </a:spcAft>
              <a:buClr>
                <a:schemeClr val="lt1"/>
              </a:buClr>
              <a:buSzPts val="1100"/>
              <a:buFont typeface="Arial"/>
              <a:buNone/>
            </a:pPr>
            <a:endParaRPr/>
          </a:p>
          <a:p>
            <a:pPr marL="0" lvl="0" indent="0" algn="l" rtl="0">
              <a:spcBef>
                <a:spcPts val="3000"/>
              </a:spcBef>
              <a:spcAft>
                <a:spcPts val="0"/>
              </a:spcAft>
              <a:buClr>
                <a:schemeClr val="lt1"/>
              </a:buClr>
              <a:buSzPts val="1100"/>
              <a:buFont typeface="Arial"/>
              <a:buNone/>
            </a:pPr>
            <a:endParaRPr/>
          </a:p>
          <a:p>
            <a:pPr marL="0" lvl="0" indent="0" algn="l" rtl="0">
              <a:spcBef>
                <a:spcPts val="3000"/>
              </a:spcBef>
              <a:spcAft>
                <a:spcPts val="0"/>
              </a:spcAft>
              <a:buNone/>
            </a:pPr>
            <a:endParaRPr/>
          </a:p>
        </p:txBody>
      </p:sp>
      <p:pic>
        <p:nvPicPr>
          <p:cNvPr id="779" name="Google Shape;779;p71"/>
          <p:cNvPicPr preferRelativeResize="0"/>
          <p:nvPr/>
        </p:nvPicPr>
        <p:blipFill>
          <a:blip r:embed="rId3">
            <a:alphaModFix/>
          </a:blip>
          <a:stretch>
            <a:fillRect/>
          </a:stretch>
        </p:blipFill>
        <p:spPr>
          <a:xfrm>
            <a:off x="21021800" y="9321425"/>
            <a:ext cx="13039600" cy="9176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cuDF</a:t>
            </a:r>
            <a:endParaRPr/>
          </a:p>
        </p:txBody>
      </p:sp>
      <p:sp>
        <p:nvSpPr>
          <p:cNvPr id="786" name="Google Shape;786;p7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Enabler for accelerated pandas and Polars</a:t>
            </a:r>
            <a:endParaRPr/>
          </a:p>
        </p:txBody>
      </p:sp>
      <p:sp>
        <p:nvSpPr>
          <p:cNvPr id="787" name="Google Shape;787;p72"/>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lnSpc>
                <a:spcPct val="150000"/>
              </a:lnSpc>
              <a:spcBef>
                <a:spcPts val="3000"/>
              </a:spcBef>
              <a:spcAft>
                <a:spcPts val="0"/>
              </a:spcAft>
              <a:buNone/>
            </a:pPr>
            <a:r>
              <a:rPr lang="en-US"/>
              <a:t>Several ways to use cuDF: </a:t>
            </a:r>
            <a:endParaRPr/>
          </a:p>
          <a:p>
            <a:pPr marL="457200" lvl="0" indent="-508000" algn="l" rtl="0">
              <a:lnSpc>
                <a:spcPct val="150000"/>
              </a:lnSpc>
              <a:spcBef>
                <a:spcPts val="3000"/>
              </a:spcBef>
              <a:spcAft>
                <a:spcPts val="0"/>
              </a:spcAft>
              <a:buSzPts val="4400"/>
              <a:buChar char="●"/>
            </a:pPr>
            <a:r>
              <a:rPr lang="en-US"/>
              <a:t>Use cudf.pandas</a:t>
            </a:r>
            <a:endParaRPr/>
          </a:p>
          <a:p>
            <a:pPr marL="914400" lvl="1" indent="-482600" algn="l" rtl="0">
              <a:lnSpc>
                <a:spcPct val="150000"/>
              </a:lnSpc>
              <a:spcBef>
                <a:spcPts val="0"/>
              </a:spcBef>
              <a:spcAft>
                <a:spcPts val="0"/>
              </a:spcAft>
              <a:buSzPts val="4000"/>
              <a:buChar char="○"/>
            </a:pPr>
            <a:r>
              <a:rPr lang="en-US"/>
              <a:t>Zero code change acceleration </a:t>
            </a:r>
            <a:endParaRPr/>
          </a:p>
          <a:p>
            <a:pPr marL="1371600" lvl="2" indent="-457200" algn="l" rtl="0">
              <a:lnSpc>
                <a:spcPct val="150000"/>
              </a:lnSpc>
              <a:spcBef>
                <a:spcPts val="0"/>
              </a:spcBef>
              <a:spcAft>
                <a:spcPts val="0"/>
              </a:spcAft>
              <a:buSzPts val="3600"/>
              <a:buChar char="■"/>
            </a:pPr>
            <a:r>
              <a:rPr lang="en-US"/>
              <a:t>Write code with the full flexibility of pandas, then load cudf.pandas to accelerate on the GPU, with automatic CPU fallback if needed</a:t>
            </a:r>
            <a:endParaRPr/>
          </a:p>
          <a:p>
            <a:pPr marL="914400" lvl="1" indent="-482600" algn="l" rtl="0">
              <a:lnSpc>
                <a:spcPct val="150000"/>
              </a:lnSpc>
              <a:spcBef>
                <a:spcPts val="0"/>
              </a:spcBef>
              <a:spcAft>
                <a:spcPts val="0"/>
              </a:spcAft>
              <a:buSzPts val="4000"/>
              <a:buChar char="○"/>
            </a:pPr>
            <a:r>
              <a:rPr lang="en-US"/>
              <a:t>Third-party library compatible</a:t>
            </a:r>
            <a:endParaRPr/>
          </a:p>
          <a:p>
            <a:pPr marL="914400" lvl="1" indent="-482600" algn="l" rtl="0">
              <a:lnSpc>
                <a:spcPct val="150000"/>
              </a:lnSpc>
              <a:spcBef>
                <a:spcPts val="0"/>
              </a:spcBef>
              <a:spcAft>
                <a:spcPts val="0"/>
              </a:spcAft>
              <a:buSzPts val="4000"/>
              <a:buChar char="○"/>
            </a:pPr>
            <a:r>
              <a:rPr lang="en-US"/>
              <a:t>One code path differing hardware</a:t>
            </a:r>
            <a:endParaRPr/>
          </a:p>
          <a:p>
            <a:pPr marL="914400" lvl="1" indent="-482600" algn="l" rtl="0">
              <a:lnSpc>
                <a:spcPct val="150000"/>
              </a:lnSpc>
              <a:spcBef>
                <a:spcPts val="0"/>
              </a:spcBef>
              <a:spcAft>
                <a:spcPts val="0"/>
              </a:spcAft>
              <a:buSzPts val="4000"/>
              <a:buChar char="○"/>
            </a:pPr>
            <a:r>
              <a:rPr lang="en-US"/>
              <a:t>Accelerates the entire pandas ecosystem</a:t>
            </a:r>
            <a:endParaRPr/>
          </a:p>
          <a:p>
            <a:pPr marL="457200" lvl="0" indent="-508000" algn="l" rtl="0">
              <a:lnSpc>
                <a:spcPct val="150000"/>
              </a:lnSpc>
              <a:spcBef>
                <a:spcPts val="0"/>
              </a:spcBef>
              <a:spcAft>
                <a:spcPts val="0"/>
              </a:spcAft>
              <a:buSzPts val="4400"/>
              <a:buChar char="●"/>
            </a:pPr>
            <a:r>
              <a:rPr lang="en-US"/>
              <a:t>cuDF provides an in-memory, GPU-accelerated execution engine for Python users of the Polars Lazy API</a:t>
            </a:r>
            <a:endParaRPr/>
          </a:p>
          <a:p>
            <a:pPr marL="457200" lvl="0" indent="-508000" algn="l" rtl="0">
              <a:lnSpc>
                <a:spcPct val="150000"/>
              </a:lnSpc>
              <a:spcBef>
                <a:spcPts val="0"/>
              </a:spcBef>
              <a:spcAft>
                <a:spcPts val="0"/>
              </a:spcAft>
              <a:buSzPts val="4400"/>
              <a:buChar char="●"/>
            </a:pPr>
            <a:r>
              <a:rPr lang="en-US"/>
              <a:t>Write cuDF code using DataFrame style API</a:t>
            </a:r>
            <a:endParaRPr/>
          </a:p>
        </p:txBody>
      </p:sp>
      <p:pic>
        <p:nvPicPr>
          <p:cNvPr id="788" name="Google Shape;788;p72"/>
          <p:cNvPicPr preferRelativeResize="0"/>
          <p:nvPr/>
        </p:nvPicPr>
        <p:blipFill>
          <a:blip r:embed="rId3">
            <a:alphaModFix/>
          </a:blip>
          <a:stretch>
            <a:fillRect/>
          </a:stretch>
        </p:blipFill>
        <p:spPr>
          <a:xfrm>
            <a:off x="13069181" y="14672223"/>
            <a:ext cx="10437640" cy="3826200"/>
          </a:xfrm>
          <a:prstGeom prst="rect">
            <a:avLst/>
          </a:prstGeom>
          <a:noFill/>
          <a:ln>
            <a:noFill/>
          </a:ln>
        </p:spPr>
      </p:pic>
      <p:pic>
        <p:nvPicPr>
          <p:cNvPr id="789" name="Google Shape;789;p72"/>
          <p:cNvPicPr preferRelativeResize="0"/>
          <p:nvPr/>
        </p:nvPicPr>
        <p:blipFill>
          <a:blip r:embed="rId4">
            <a:alphaModFix/>
          </a:blip>
          <a:stretch>
            <a:fillRect/>
          </a:stretch>
        </p:blipFill>
        <p:spPr>
          <a:xfrm>
            <a:off x="2514599" y="14672223"/>
            <a:ext cx="9445104" cy="3826200"/>
          </a:xfrm>
          <a:prstGeom prst="rect">
            <a:avLst/>
          </a:prstGeom>
          <a:noFill/>
          <a:ln>
            <a:noFill/>
          </a:ln>
        </p:spPr>
      </p:pic>
      <p:pic>
        <p:nvPicPr>
          <p:cNvPr id="790" name="Google Shape;790;p72"/>
          <p:cNvPicPr preferRelativeResize="0"/>
          <p:nvPr/>
        </p:nvPicPr>
        <p:blipFill>
          <a:blip r:embed="rId5">
            <a:alphaModFix/>
          </a:blip>
          <a:stretch>
            <a:fillRect/>
          </a:stretch>
        </p:blipFill>
        <p:spPr>
          <a:xfrm>
            <a:off x="24616300" y="14881225"/>
            <a:ext cx="9445100" cy="34082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Accelerating Data Acquisition and Data Manipulation</a:t>
            </a:r>
            <a:endParaRPr/>
          </a:p>
        </p:txBody>
      </p:sp>
      <p:sp>
        <p:nvSpPr>
          <p:cNvPr id="797" name="Google Shape;797;p7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preparation for downstream tasks</a:t>
            </a:r>
            <a:endParaRPr/>
          </a:p>
        </p:txBody>
      </p:sp>
      <p:sp>
        <p:nvSpPr>
          <p:cNvPr id="798" name="Google Shape;798;p73"/>
          <p:cNvSpPr txBox="1">
            <a:spLocks noGrp="1"/>
          </p:cNvSpPr>
          <p:nvPr>
            <p:ph type="body" idx="2"/>
          </p:nvPr>
        </p:nvSpPr>
        <p:spPr>
          <a:xfrm>
            <a:off x="2514600" y="12854524"/>
            <a:ext cx="31546800" cy="56439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Tips: </a:t>
            </a:r>
            <a:endParaRPr/>
          </a:p>
          <a:p>
            <a:pPr marL="457200" lvl="0" indent="-508000" algn="l" rtl="0">
              <a:spcBef>
                <a:spcPts val="3000"/>
              </a:spcBef>
              <a:spcAft>
                <a:spcPts val="0"/>
              </a:spcAft>
              <a:buSzPts val="4400"/>
              <a:buChar char="●"/>
            </a:pPr>
            <a:r>
              <a:rPr lang="en-US"/>
              <a:t>Memory management</a:t>
            </a:r>
            <a:endParaRPr/>
          </a:p>
          <a:p>
            <a:pPr marL="914400" lvl="1" indent="-482600" algn="l" rtl="0">
              <a:spcBef>
                <a:spcPts val="0"/>
              </a:spcBef>
              <a:spcAft>
                <a:spcPts val="0"/>
              </a:spcAft>
              <a:buSzPts val="4000"/>
              <a:buChar char="○"/>
            </a:pPr>
            <a:r>
              <a:rPr lang="en-US"/>
              <a:t>Some vectorized operations may create temporary copies of data, which can be problematic for very large datasets</a:t>
            </a:r>
            <a:endParaRPr/>
          </a:p>
          <a:p>
            <a:pPr marL="457200" lvl="0" indent="-508000" algn="l" rtl="0">
              <a:spcBef>
                <a:spcPts val="0"/>
              </a:spcBef>
              <a:spcAft>
                <a:spcPts val="0"/>
              </a:spcAft>
              <a:buSzPts val="4400"/>
              <a:buChar char="●"/>
            </a:pPr>
            <a:r>
              <a:rPr lang="en-US"/>
              <a:t>Leverage parallel processing when possible (GPU)</a:t>
            </a:r>
            <a:endParaRPr/>
          </a:p>
          <a:p>
            <a:pPr marL="914400" lvl="1" indent="-482600" algn="l" rtl="0">
              <a:spcBef>
                <a:spcPts val="0"/>
              </a:spcBef>
              <a:spcAft>
                <a:spcPts val="0"/>
              </a:spcAft>
              <a:buSzPts val="4000"/>
              <a:buChar char="○"/>
            </a:pPr>
            <a:r>
              <a:rPr lang="en-US"/>
              <a:t>Design operations to use vector operations</a:t>
            </a:r>
            <a:endParaRPr/>
          </a:p>
          <a:p>
            <a:pPr marL="457200" lvl="0" indent="-508000" algn="l" rtl="0">
              <a:spcBef>
                <a:spcPts val="0"/>
              </a:spcBef>
              <a:spcAft>
                <a:spcPts val="0"/>
              </a:spcAft>
              <a:buSzPts val="4400"/>
              <a:buChar char="●"/>
            </a:pPr>
            <a:r>
              <a:rPr lang="en-US"/>
              <a:t>Keeping data on the GPU as much as possible</a:t>
            </a:r>
            <a:endParaRPr/>
          </a:p>
          <a:p>
            <a:pPr marL="914400" lvl="1" indent="-482600" algn="l" rtl="0">
              <a:spcBef>
                <a:spcPts val="0"/>
              </a:spcBef>
              <a:spcAft>
                <a:spcPts val="0"/>
              </a:spcAft>
              <a:buSzPts val="4000"/>
              <a:buChar char="○"/>
            </a:pPr>
            <a:r>
              <a:rPr lang="en-US"/>
              <a:t>Minimize copy/convert operations</a:t>
            </a:r>
            <a:endParaRPr/>
          </a:p>
          <a:p>
            <a:pPr marL="457200" lvl="0" indent="-508000" algn="l" rtl="0">
              <a:spcBef>
                <a:spcPts val="0"/>
              </a:spcBef>
              <a:spcAft>
                <a:spcPts val="0"/>
              </a:spcAft>
              <a:buSzPts val="4400"/>
              <a:buChar char="●"/>
            </a:pPr>
            <a:r>
              <a:rPr lang="en-US"/>
              <a:t>Diagnose and remove bottlenecks</a:t>
            </a:r>
            <a:endParaRPr/>
          </a:p>
        </p:txBody>
      </p:sp>
      <p:sp>
        <p:nvSpPr>
          <p:cNvPr id="799" name="Google Shape;799;p73"/>
          <p:cNvSpPr/>
          <p:nvPr/>
        </p:nvSpPr>
        <p:spPr>
          <a:xfrm>
            <a:off x="6961250" y="5942675"/>
            <a:ext cx="4866900" cy="321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Data Acquisition</a:t>
            </a:r>
            <a:endParaRPr sz="5000"/>
          </a:p>
        </p:txBody>
      </p:sp>
      <p:sp>
        <p:nvSpPr>
          <p:cNvPr id="800" name="Google Shape;800;p73"/>
          <p:cNvSpPr/>
          <p:nvPr/>
        </p:nvSpPr>
        <p:spPr>
          <a:xfrm>
            <a:off x="15854550" y="5942675"/>
            <a:ext cx="4866900" cy="321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Data Manipulation</a:t>
            </a:r>
            <a:endParaRPr sz="5000"/>
          </a:p>
        </p:txBody>
      </p:sp>
      <p:sp>
        <p:nvSpPr>
          <p:cNvPr id="801" name="Google Shape;801;p73"/>
          <p:cNvSpPr/>
          <p:nvPr/>
        </p:nvSpPr>
        <p:spPr>
          <a:xfrm>
            <a:off x="24747850" y="6848375"/>
            <a:ext cx="4866900" cy="1408200"/>
          </a:xfrm>
          <a:prstGeom prst="rect">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Statistical Analysis</a:t>
            </a:r>
            <a:endParaRPr sz="5000"/>
          </a:p>
        </p:txBody>
      </p:sp>
      <p:sp>
        <p:nvSpPr>
          <p:cNvPr id="802" name="Google Shape;802;p73"/>
          <p:cNvSpPr/>
          <p:nvPr/>
        </p:nvSpPr>
        <p:spPr>
          <a:xfrm>
            <a:off x="24747850" y="4846325"/>
            <a:ext cx="4866900" cy="1408200"/>
          </a:xfrm>
          <a:prstGeom prst="rect">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Store</a:t>
            </a:r>
            <a:endParaRPr sz="5000"/>
          </a:p>
        </p:txBody>
      </p:sp>
      <p:sp>
        <p:nvSpPr>
          <p:cNvPr id="803" name="Google Shape;803;p73"/>
          <p:cNvSpPr/>
          <p:nvPr/>
        </p:nvSpPr>
        <p:spPr>
          <a:xfrm>
            <a:off x="24747850" y="8850425"/>
            <a:ext cx="4866900" cy="1408200"/>
          </a:xfrm>
          <a:prstGeom prst="rect">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Machine Learning</a:t>
            </a:r>
            <a:endParaRPr sz="5000"/>
          </a:p>
        </p:txBody>
      </p:sp>
      <p:sp>
        <p:nvSpPr>
          <p:cNvPr id="804" name="Google Shape;804;p73"/>
          <p:cNvSpPr/>
          <p:nvPr/>
        </p:nvSpPr>
        <p:spPr>
          <a:xfrm>
            <a:off x="12823300" y="7167425"/>
            <a:ext cx="2036100" cy="77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5" name="Google Shape;805;p73"/>
          <p:cNvSpPr/>
          <p:nvPr/>
        </p:nvSpPr>
        <p:spPr>
          <a:xfrm>
            <a:off x="21716600" y="7167425"/>
            <a:ext cx="2036100" cy="770100"/>
          </a:xfrm>
          <a:prstGeom prst="rightArrow">
            <a:avLst>
              <a:gd name="adj1" fmla="val 50000"/>
              <a:gd name="adj2" fmla="val 50000"/>
            </a:avLst>
          </a:prstGeom>
          <a:solidFill>
            <a:srgbClr val="F2F2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06" name="Google Shape;806;p73"/>
          <p:cNvCxnSpPr/>
          <p:nvPr/>
        </p:nvCxnSpPr>
        <p:spPr>
          <a:xfrm>
            <a:off x="6961250" y="10524275"/>
            <a:ext cx="13760100" cy="0"/>
          </a:xfrm>
          <a:prstGeom prst="straightConnector1">
            <a:avLst/>
          </a:prstGeom>
          <a:noFill/>
          <a:ln w="152400" cap="flat" cmpd="sng">
            <a:solidFill>
              <a:schemeClr val="dk2"/>
            </a:solidFill>
            <a:prstDash val="solid"/>
            <a:round/>
            <a:headEnd type="none" w="med" len="med"/>
            <a:tailEnd type="triangle" w="med" len="med"/>
          </a:ln>
        </p:spPr>
      </p:cxnSp>
      <p:sp>
        <p:nvSpPr>
          <p:cNvPr id="807" name="Google Shape;807;p73"/>
          <p:cNvSpPr txBox="1"/>
          <p:nvPr/>
        </p:nvSpPr>
        <p:spPr>
          <a:xfrm>
            <a:off x="6961400" y="9496625"/>
            <a:ext cx="13760100" cy="10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solidFill>
                  <a:schemeClr val="dk2"/>
                </a:solidFill>
              </a:rPr>
              <a:t>Accelerated by cuDF</a:t>
            </a:r>
            <a:endParaRPr sz="50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Traditional Model</a:t>
            </a:r>
            <a:endParaRPr/>
          </a:p>
        </p:txBody>
      </p:sp>
      <p:sp>
        <p:nvSpPr>
          <p:cNvPr id="823" name="Google Shape;823;p7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Too much data movement and too many makeshift data formats require transformation</a:t>
            </a:r>
            <a:endParaRPr/>
          </a:p>
        </p:txBody>
      </p:sp>
      <p:sp>
        <p:nvSpPr>
          <p:cNvPr id="824" name="Google Shape;824;p7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25" name="Google Shape;825;p75"/>
          <p:cNvPicPr preferRelativeResize="0"/>
          <p:nvPr/>
        </p:nvPicPr>
        <p:blipFill>
          <a:blip r:embed="rId3">
            <a:alphaModFix/>
          </a:blip>
          <a:stretch>
            <a:fillRect/>
          </a:stretch>
        </p:blipFill>
        <p:spPr>
          <a:xfrm>
            <a:off x="4150300" y="4846327"/>
            <a:ext cx="28275390" cy="1365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Model</a:t>
            </a:r>
            <a:endParaRPr/>
          </a:p>
        </p:txBody>
      </p:sp>
      <p:sp>
        <p:nvSpPr>
          <p:cNvPr id="832" name="Google Shape;832;p7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Shared, standard data structures are essential to building an efficient workflow</a:t>
            </a:r>
            <a:endParaRPr/>
          </a:p>
          <a:p>
            <a:pPr marL="0" lvl="0" indent="0" algn="l" rtl="0">
              <a:spcBef>
                <a:spcPts val="0"/>
              </a:spcBef>
              <a:spcAft>
                <a:spcPts val="0"/>
              </a:spcAft>
              <a:buNone/>
            </a:pPr>
            <a:endParaRPr/>
          </a:p>
        </p:txBody>
      </p:sp>
      <p:sp>
        <p:nvSpPr>
          <p:cNvPr id="833" name="Google Shape;833;p7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34" name="Google Shape;834;p76"/>
          <p:cNvPicPr preferRelativeResize="0"/>
          <p:nvPr/>
        </p:nvPicPr>
        <p:blipFill>
          <a:blip r:embed="rId3">
            <a:alphaModFix/>
          </a:blip>
          <a:stretch>
            <a:fillRect/>
          </a:stretch>
        </p:blipFill>
        <p:spPr>
          <a:xfrm>
            <a:off x="3481413" y="4846325"/>
            <a:ext cx="29613176" cy="13652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841" name="Google Shape;841;p77"/>
          <p:cNvPicPr preferRelativeResize="0"/>
          <p:nvPr/>
        </p:nvPicPr>
        <p:blipFill>
          <a:blip r:embed="rId3">
            <a:alphaModFix/>
          </a:blip>
          <a:stretch>
            <a:fillRect/>
          </a:stretch>
        </p:blipFill>
        <p:spPr>
          <a:xfrm>
            <a:off x="2514600" y="6164675"/>
            <a:ext cx="31546800" cy="11015401"/>
          </a:xfrm>
          <a:prstGeom prst="rect">
            <a:avLst/>
          </a:prstGeom>
          <a:noFill/>
          <a:ln>
            <a:noFill/>
          </a:ln>
        </p:spPr>
      </p:pic>
      <p:sp>
        <p:nvSpPr>
          <p:cNvPr id="842" name="Google Shape;842;p7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One Format for Interoperability and Efficiency</a:t>
            </a:r>
            <a:endParaRPr/>
          </a:p>
        </p:txBody>
      </p:sp>
      <p:sp>
        <p:nvSpPr>
          <p:cNvPr id="843" name="Google Shape;843;p7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Standardized, language-agnostic in-memory columnar format for structured data</a:t>
            </a:r>
            <a:endParaRPr/>
          </a:p>
        </p:txBody>
      </p:sp>
      <p:pic>
        <p:nvPicPr>
          <p:cNvPr id="844" name="Google Shape;844;p77"/>
          <p:cNvPicPr preferRelativeResize="0"/>
          <p:nvPr/>
        </p:nvPicPr>
        <p:blipFill>
          <a:blip r:embed="rId4">
            <a:alphaModFix/>
          </a:blip>
          <a:stretch>
            <a:fillRect/>
          </a:stretch>
        </p:blipFill>
        <p:spPr>
          <a:xfrm>
            <a:off x="15107675" y="10158054"/>
            <a:ext cx="6360650" cy="228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Apache Arrow</a:t>
            </a:r>
            <a:endParaRPr/>
          </a:p>
        </p:txBody>
      </p:sp>
      <p:sp>
        <p:nvSpPr>
          <p:cNvPr id="851" name="Google Shape;851;p7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Open-source, cross-language development platform for in-memory data processing and analytics</a:t>
            </a:r>
            <a:endParaRPr/>
          </a:p>
        </p:txBody>
      </p:sp>
      <p:sp>
        <p:nvSpPr>
          <p:cNvPr id="852" name="Google Shape;852;p78"/>
          <p:cNvSpPr txBox="1">
            <a:spLocks noGrp="1"/>
          </p:cNvSpPr>
          <p:nvPr>
            <p:ph type="body" idx="2"/>
          </p:nvPr>
        </p:nvSpPr>
        <p:spPr>
          <a:xfrm>
            <a:off x="2514600" y="4846325"/>
            <a:ext cx="16852800" cy="13652100"/>
          </a:xfrm>
          <a:prstGeom prst="rect">
            <a:avLst/>
          </a:prstGeom>
        </p:spPr>
        <p:txBody>
          <a:bodyPr spcFirstLastPara="1" wrap="square" lIns="91425" tIns="45700" rIns="91425" bIns="45700" anchor="t" anchorCtr="0">
            <a:noAutofit/>
          </a:bodyPr>
          <a:lstStyle/>
          <a:p>
            <a:pPr marL="457200" lvl="0" indent="-508000" algn="l" rtl="0">
              <a:lnSpc>
                <a:spcPct val="115000"/>
              </a:lnSpc>
              <a:spcBef>
                <a:spcPts val="3000"/>
              </a:spcBef>
              <a:spcAft>
                <a:spcPts val="0"/>
              </a:spcAft>
              <a:buSzPts val="4400"/>
              <a:buChar char="●"/>
            </a:pPr>
            <a:r>
              <a:rPr lang="en-US"/>
              <a:t>Standardized In-Memory Columnar Format</a:t>
            </a:r>
            <a:endParaRPr/>
          </a:p>
          <a:p>
            <a:pPr marL="914400" lvl="1" indent="-482600" algn="l" rtl="0">
              <a:lnSpc>
                <a:spcPct val="115000"/>
              </a:lnSpc>
              <a:spcBef>
                <a:spcPts val="0"/>
              </a:spcBef>
              <a:spcAft>
                <a:spcPts val="0"/>
              </a:spcAft>
              <a:buSzPts val="4000"/>
              <a:buChar char="○"/>
            </a:pPr>
            <a:r>
              <a:rPr lang="en-US"/>
              <a:t>Data is stored column-by-column instead of row-by-row</a:t>
            </a:r>
            <a:endParaRPr/>
          </a:p>
          <a:p>
            <a:pPr marL="914400" lvl="1" indent="-482600" algn="l" rtl="0">
              <a:lnSpc>
                <a:spcPct val="115000"/>
              </a:lnSpc>
              <a:spcBef>
                <a:spcPts val="0"/>
              </a:spcBef>
              <a:spcAft>
                <a:spcPts val="0"/>
              </a:spcAft>
              <a:buSzPts val="4000"/>
              <a:buChar char="○"/>
            </a:pPr>
            <a:r>
              <a:rPr lang="en-US"/>
              <a:t>Enables efficient compression by grouping similar data types together</a:t>
            </a:r>
            <a:endParaRPr/>
          </a:p>
          <a:p>
            <a:pPr marL="914400" lvl="1" indent="-482600" algn="l" rtl="0">
              <a:lnSpc>
                <a:spcPct val="115000"/>
              </a:lnSpc>
              <a:spcBef>
                <a:spcPts val="0"/>
              </a:spcBef>
              <a:spcAft>
                <a:spcPts val="0"/>
              </a:spcAft>
              <a:buSzPts val="4000"/>
              <a:buChar char="○"/>
            </a:pPr>
            <a:r>
              <a:rPr lang="en-US"/>
              <a:t>Common data representation that can be shared across different systems and programming languages without copying or transforming</a:t>
            </a:r>
            <a:endParaRPr/>
          </a:p>
          <a:p>
            <a:pPr marL="914400" lvl="1" indent="-482600" algn="l" rtl="0">
              <a:lnSpc>
                <a:spcPct val="115000"/>
              </a:lnSpc>
              <a:spcBef>
                <a:spcPts val="0"/>
              </a:spcBef>
              <a:spcAft>
                <a:spcPts val="0"/>
              </a:spcAft>
              <a:buSzPts val="4000"/>
              <a:buChar char="○"/>
            </a:pPr>
            <a:r>
              <a:rPr lang="en-US"/>
              <a:t>Eliminates the need for serialization and deserialization between systems or processes</a:t>
            </a:r>
            <a:endParaRPr/>
          </a:p>
          <a:p>
            <a:pPr marL="914400" lvl="1" indent="-482600" algn="l" rtl="0">
              <a:lnSpc>
                <a:spcPct val="115000"/>
              </a:lnSpc>
              <a:spcBef>
                <a:spcPts val="0"/>
              </a:spcBef>
              <a:spcAft>
                <a:spcPts val="0"/>
              </a:spcAft>
              <a:buSzPts val="4000"/>
              <a:buChar char="○"/>
            </a:pPr>
            <a:r>
              <a:rPr lang="en-US"/>
              <a:t>Direct access to data in memory allows for zero-copy reads, reducing memory requirements</a:t>
            </a:r>
            <a:endParaRPr/>
          </a:p>
          <a:p>
            <a:pPr marL="914400" lvl="1" indent="-482600" algn="l" rtl="0">
              <a:lnSpc>
                <a:spcPct val="115000"/>
              </a:lnSpc>
              <a:spcBef>
                <a:spcPts val="0"/>
              </a:spcBef>
              <a:spcAft>
                <a:spcPts val="0"/>
              </a:spcAft>
              <a:buSzPts val="4000"/>
              <a:buChar char="○"/>
            </a:pPr>
            <a:r>
              <a:rPr lang="en-US"/>
              <a:t>Columnar format enables vectorized processes using SIMD (single instruction, multiple data) operations</a:t>
            </a:r>
            <a:endParaRPr/>
          </a:p>
          <a:p>
            <a:pPr marL="457200" lvl="0" indent="-508000" algn="l" rtl="0">
              <a:lnSpc>
                <a:spcPct val="115000"/>
              </a:lnSpc>
              <a:spcBef>
                <a:spcPts val="0"/>
              </a:spcBef>
              <a:spcAft>
                <a:spcPts val="0"/>
              </a:spcAft>
              <a:buSzPts val="4400"/>
              <a:buChar char="●"/>
            </a:pPr>
            <a:r>
              <a:rPr lang="en-US"/>
              <a:t>Integrates well with columnar file formats such as Parquet, allowing for efficient reading of data from disk </a:t>
            </a:r>
            <a:endParaRPr/>
          </a:p>
          <a:p>
            <a:pPr marL="457200" lvl="0" indent="-508000" algn="l" rtl="0">
              <a:lnSpc>
                <a:spcPct val="115000"/>
              </a:lnSpc>
              <a:spcBef>
                <a:spcPts val="0"/>
              </a:spcBef>
              <a:spcAft>
                <a:spcPts val="0"/>
              </a:spcAft>
              <a:buSzPts val="4400"/>
              <a:buChar char="●"/>
            </a:pPr>
            <a:r>
              <a:rPr lang="en-US"/>
              <a:t>Supports Complex Data Types</a:t>
            </a:r>
            <a:endParaRPr/>
          </a:p>
          <a:p>
            <a:pPr marL="457200" lvl="0" indent="-508000" algn="l" rtl="0">
              <a:lnSpc>
                <a:spcPct val="115000"/>
              </a:lnSpc>
              <a:spcBef>
                <a:spcPts val="0"/>
              </a:spcBef>
              <a:spcAft>
                <a:spcPts val="0"/>
              </a:spcAft>
              <a:buSzPts val="4400"/>
              <a:buChar char="●"/>
            </a:pPr>
            <a:r>
              <a:rPr lang="en-US"/>
              <a:t>Columnar layout leverages GPU strengths</a:t>
            </a:r>
            <a:endParaRPr/>
          </a:p>
        </p:txBody>
      </p:sp>
      <p:pic>
        <p:nvPicPr>
          <p:cNvPr id="853" name="Google Shape;853;p78"/>
          <p:cNvPicPr preferRelativeResize="0"/>
          <p:nvPr/>
        </p:nvPicPr>
        <p:blipFill>
          <a:blip r:embed="rId3">
            <a:alphaModFix/>
          </a:blip>
          <a:stretch>
            <a:fillRect/>
          </a:stretch>
        </p:blipFill>
        <p:spPr>
          <a:xfrm>
            <a:off x="19367425" y="6461143"/>
            <a:ext cx="14693975" cy="1042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What This Course Will Cover</a:t>
            </a:r>
            <a:endParaRPr/>
          </a:p>
        </p:txBody>
      </p:sp>
      <p:sp>
        <p:nvSpPr>
          <p:cNvPr id="438" name="Google Shape;438;p4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introduction to data science with a focus on speed and efficiency </a:t>
            </a:r>
            <a:endParaRPr/>
          </a:p>
        </p:txBody>
      </p:sp>
      <p:sp>
        <p:nvSpPr>
          <p:cNvPr id="439" name="Google Shape;439;p44"/>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Learning objectives: </a:t>
            </a:r>
            <a:endParaRPr/>
          </a:p>
          <a:p>
            <a:pPr marL="457200" lvl="0" indent="-508000" algn="l" rtl="0">
              <a:spcBef>
                <a:spcPts val="3000"/>
              </a:spcBef>
              <a:spcAft>
                <a:spcPts val="0"/>
              </a:spcAft>
              <a:buSzPts val="4400"/>
              <a:buChar char="●"/>
            </a:pPr>
            <a:r>
              <a:rPr lang="en-US"/>
              <a:t>Overview of data science </a:t>
            </a:r>
            <a:endParaRPr/>
          </a:p>
          <a:p>
            <a:pPr marL="457200" lvl="0" indent="-508000" algn="l" rtl="0">
              <a:spcBef>
                <a:spcPts val="0"/>
              </a:spcBef>
              <a:spcAft>
                <a:spcPts val="0"/>
              </a:spcAft>
              <a:buSzPts val="4400"/>
              <a:buChar char="●"/>
            </a:pPr>
            <a:r>
              <a:rPr lang="en-US"/>
              <a:t>Demonstrations of accelerated data science pipelines</a:t>
            </a:r>
            <a:endParaRPr/>
          </a:p>
          <a:p>
            <a:pPr marL="457200" lvl="0" indent="-508000" algn="l" rtl="0">
              <a:spcBef>
                <a:spcPts val="0"/>
              </a:spcBef>
              <a:spcAft>
                <a:spcPts val="0"/>
              </a:spcAft>
              <a:buSzPts val="4400"/>
              <a:buChar char="●"/>
            </a:pPr>
            <a:r>
              <a:rPr lang="en-US"/>
              <a:t>How acceleration is achieved and its implications</a:t>
            </a:r>
            <a:endParaRPr/>
          </a:p>
          <a:p>
            <a:pPr marL="0" lvl="0" indent="0" algn="l" rtl="0">
              <a:spcBef>
                <a:spcPts val="3000"/>
              </a:spcBef>
              <a:spcAft>
                <a:spcPts val="0"/>
              </a:spcAft>
              <a:buNone/>
            </a:pPr>
            <a:r>
              <a:rPr lang="en-US"/>
              <a:t>This workshop will not cover: </a:t>
            </a:r>
            <a:endParaRPr/>
          </a:p>
          <a:p>
            <a:pPr marL="457200" lvl="0" indent="-508000" algn="l" rtl="0">
              <a:spcBef>
                <a:spcPts val="3000"/>
              </a:spcBef>
              <a:spcAft>
                <a:spcPts val="0"/>
              </a:spcAft>
              <a:buSzPts val="4400"/>
              <a:buChar char="●"/>
            </a:pPr>
            <a:r>
              <a:rPr lang="en-US"/>
              <a:t>Neural networks (accelerated by cuDNN)</a:t>
            </a:r>
            <a:endParaRPr/>
          </a:p>
          <a:p>
            <a:pPr marL="457200" lvl="0" indent="-508000" algn="l" rtl="0">
              <a:spcBef>
                <a:spcPts val="0"/>
              </a:spcBef>
              <a:spcAft>
                <a:spcPts val="0"/>
              </a:spcAft>
              <a:buSzPts val="4400"/>
              <a:buChar char="●"/>
            </a:pPr>
            <a:r>
              <a:rPr lang="en-US"/>
              <a:t>Statistical analysis</a:t>
            </a:r>
            <a:endParaRPr/>
          </a:p>
        </p:txBody>
      </p:sp>
      <p:pic>
        <p:nvPicPr>
          <p:cNvPr id="440" name="Google Shape;440;p44"/>
          <p:cNvPicPr preferRelativeResize="0"/>
          <p:nvPr/>
        </p:nvPicPr>
        <p:blipFill>
          <a:blip r:embed="rId3">
            <a:alphaModFix/>
          </a:blip>
          <a:stretch>
            <a:fillRect/>
          </a:stretch>
        </p:blipFill>
        <p:spPr>
          <a:xfrm>
            <a:off x="4780176" y="10577050"/>
            <a:ext cx="27015651" cy="7921375"/>
          </a:xfrm>
          <a:prstGeom prst="rect">
            <a:avLst/>
          </a:prstGeom>
          <a:noFill/>
          <a:ln>
            <a:noFill/>
          </a:ln>
        </p:spPr>
      </p:pic>
      <p:graphicFrame>
        <p:nvGraphicFramePr>
          <p:cNvPr id="441" name="Google Shape;441;p44"/>
          <p:cNvGraphicFramePr/>
          <p:nvPr/>
        </p:nvGraphicFramePr>
        <p:xfrm>
          <a:off x="20308939" y="4846325"/>
          <a:ext cx="3000000" cy="3000000"/>
        </p:xfrm>
        <a:graphic>
          <a:graphicData uri="http://schemas.openxmlformats.org/drawingml/2006/table">
            <a:tbl>
              <a:tblPr firstRow="1" bandRow="1">
                <a:noFill/>
                <a:tableStyleId>{2B853444-8714-48BF-ACD9-FB787C1546B3}</a:tableStyleId>
              </a:tblPr>
              <a:tblGrid>
                <a:gridCol w="4826125">
                  <a:extLst>
                    <a:ext uri="{9D8B030D-6E8A-4147-A177-3AD203B41FA5}">
                      <a16:colId xmlns:a16="http://schemas.microsoft.com/office/drawing/2014/main" val="20000"/>
                    </a:ext>
                  </a:extLst>
                </a:gridCol>
                <a:gridCol w="8926325">
                  <a:extLst>
                    <a:ext uri="{9D8B030D-6E8A-4147-A177-3AD203B41FA5}">
                      <a16:colId xmlns:a16="http://schemas.microsoft.com/office/drawing/2014/main" val="20001"/>
                    </a:ext>
                  </a:extLst>
                </a:gridCol>
              </a:tblGrid>
              <a:tr h="10745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b="0">
                          <a:solidFill>
                            <a:schemeClr val="dk1"/>
                          </a:solidFill>
                          <a:latin typeface="NVIDIA Sans Medium"/>
                          <a:ea typeface="NVIDIA Sans Medium"/>
                          <a:cs typeface="NVIDIA Sans Medium"/>
                          <a:sym typeface="NVIDIA Sans Medium"/>
                        </a:rPr>
                        <a:t>Course Outline</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647600">
                <a:tc>
                  <a:txBody>
                    <a:bodyPr/>
                    <a:lstStyle/>
                    <a:p>
                      <a:pPr marL="0" marR="0" lvl="0" indent="0" algn="l" rtl="0">
                        <a:spcBef>
                          <a:spcPts val="0"/>
                        </a:spcBef>
                        <a:spcAft>
                          <a:spcPts val="0"/>
                        </a:spcAft>
                        <a:buNone/>
                      </a:pPr>
                      <a:r>
                        <a:rPr lang="en-US" sz="3600">
                          <a:solidFill>
                            <a:schemeClr val="lt1"/>
                          </a:solidFill>
                        </a:rPr>
                        <a:t>Task 1</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Data science overview</a:t>
                      </a:r>
                      <a:endParaRPr sz="3600">
                        <a:solidFill>
                          <a:schemeClr val="lt1"/>
                        </a:solidFill>
                      </a:endParaRPr>
                    </a:p>
                    <a:p>
                      <a:pPr marL="0" marR="0" lvl="0" indent="0" algn="l" rtl="0">
                        <a:spcBef>
                          <a:spcPts val="0"/>
                        </a:spcBef>
                        <a:spcAft>
                          <a:spcPts val="0"/>
                        </a:spcAft>
                        <a:buNone/>
                      </a:pPr>
                      <a:r>
                        <a:rPr lang="en-US" sz="3600">
                          <a:solidFill>
                            <a:schemeClr val="lt1"/>
                          </a:solidFill>
                        </a:rPr>
                        <a:t>Data manipulation</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Task 2</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Machine learning</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Task 3</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Graph analytics</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00287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Coding Assessment</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Biodefense</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Interoperability with CuPy</a:t>
            </a:r>
            <a:endParaRPr/>
          </a:p>
        </p:txBody>
      </p:sp>
      <p:sp>
        <p:nvSpPr>
          <p:cNvPr id="869" name="Google Shape;869;p8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Interoperability of the GPU PyData Ecosystem</a:t>
            </a:r>
            <a:endParaRPr/>
          </a:p>
        </p:txBody>
      </p:sp>
      <p:sp>
        <p:nvSpPr>
          <p:cNvPr id="870" name="Google Shape;870;p80"/>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Using </a:t>
            </a:r>
            <a:r>
              <a:rPr lang="en-US">
                <a:solidFill>
                  <a:schemeClr val="dk2"/>
                </a:solidFill>
              </a:rPr>
              <a:t>DLPack </a:t>
            </a:r>
            <a:r>
              <a:rPr lang="en-US"/>
              <a:t>and </a:t>
            </a:r>
            <a:r>
              <a:rPr lang="en-US">
                <a:solidFill>
                  <a:schemeClr val="dk2"/>
                </a:solidFill>
              </a:rPr>
              <a:t>__cuda_array_interface__</a:t>
            </a:r>
            <a:r>
              <a:rPr lang="en-US"/>
              <a:t> – the CUDA array interface is a standard format that describes a GPU array to allow sharing GPU arrays between different libraries without needing to copy or convert data</a:t>
            </a:r>
            <a:endParaRPr/>
          </a:p>
          <a:p>
            <a:pPr marL="0" lvl="0" indent="0" algn="l" rtl="0">
              <a:spcBef>
                <a:spcPts val="3000"/>
              </a:spcBef>
              <a:spcAft>
                <a:spcPts val="0"/>
              </a:spcAft>
              <a:buNone/>
            </a:pPr>
            <a:endParaRPr/>
          </a:p>
        </p:txBody>
      </p:sp>
      <p:pic>
        <p:nvPicPr>
          <p:cNvPr id="871" name="Google Shape;871;p80"/>
          <p:cNvPicPr preferRelativeResize="0"/>
          <p:nvPr/>
        </p:nvPicPr>
        <p:blipFill>
          <a:blip r:embed="rId3">
            <a:alphaModFix/>
          </a:blip>
          <a:stretch>
            <a:fillRect/>
          </a:stretch>
        </p:blipFill>
        <p:spPr>
          <a:xfrm>
            <a:off x="5130649" y="6537250"/>
            <a:ext cx="26314698" cy="11961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Groupby</a:t>
            </a:r>
            <a:endParaRPr/>
          </a:p>
        </p:txBody>
      </p:sp>
      <p:sp>
        <p:nvSpPr>
          <p:cNvPr id="878" name="Google Shape;878;p8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Split-apply-combine</a:t>
            </a:r>
            <a:endParaRPr/>
          </a:p>
        </p:txBody>
      </p:sp>
      <p:sp>
        <p:nvSpPr>
          <p:cNvPr id="879" name="Google Shape;879;p8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Groupby allows you to separate data into groups and apply aggregation function. This helps in summarizing large datasets and extracting meaningful insights. </a:t>
            </a:r>
            <a:endParaRPr/>
          </a:p>
          <a:p>
            <a:pPr marL="457200" lvl="0" indent="-508000" algn="l" rtl="0">
              <a:spcBef>
                <a:spcPts val="0"/>
              </a:spcBef>
              <a:spcAft>
                <a:spcPts val="0"/>
              </a:spcAft>
              <a:buSzPts val="4400"/>
              <a:buChar char="●"/>
            </a:pPr>
            <a:r>
              <a:rPr lang="en-US"/>
              <a:t>DataFrameGroupBy</a:t>
            </a:r>
            <a:endParaRPr/>
          </a:p>
          <a:p>
            <a:pPr marL="914400" lvl="1" indent="-482600" algn="l" rtl="0">
              <a:spcBef>
                <a:spcPts val="0"/>
              </a:spcBef>
              <a:spcAft>
                <a:spcPts val="0"/>
              </a:spcAft>
              <a:buSzPts val="4000"/>
              <a:buChar char="○"/>
            </a:pPr>
            <a:r>
              <a:rPr lang="en-US"/>
              <a:t>computations / descriptive stats</a:t>
            </a:r>
            <a:endParaRPr/>
          </a:p>
          <a:p>
            <a:pPr marL="914400" lvl="1" indent="-482600" algn="l" rtl="0">
              <a:spcBef>
                <a:spcPts val="0"/>
              </a:spcBef>
              <a:spcAft>
                <a:spcPts val="0"/>
              </a:spcAft>
              <a:buSzPts val="4000"/>
              <a:buChar char="○"/>
            </a:pPr>
            <a:r>
              <a:rPr lang="en-US"/>
              <a:t>.agg/aggregate - compute a summary statistic (or statistics) for each group</a:t>
            </a:r>
            <a:endParaRPr/>
          </a:p>
          <a:p>
            <a:pPr marL="914400" lvl="1" indent="-482600" algn="l" rtl="0">
              <a:spcBef>
                <a:spcPts val="0"/>
              </a:spcBef>
              <a:spcAft>
                <a:spcPts val="0"/>
              </a:spcAft>
              <a:buSzPts val="4000"/>
              <a:buChar char="○"/>
            </a:pPr>
            <a:r>
              <a:rPr lang="en-US"/>
              <a:t>.transform - perform some group-specific computations and return a like-indexed object</a:t>
            </a:r>
            <a:endParaRPr/>
          </a:p>
          <a:p>
            <a:pPr marL="914400" lvl="1" indent="-482600" algn="l" rtl="0">
              <a:spcBef>
                <a:spcPts val="0"/>
              </a:spcBef>
              <a:spcAft>
                <a:spcPts val="0"/>
              </a:spcAft>
              <a:buSzPts val="4000"/>
              <a:buChar char="○"/>
            </a:pPr>
            <a:r>
              <a:rPr lang="en-US"/>
              <a:t>.apply - apply function group-wise and combine the results together</a:t>
            </a:r>
            <a:endParaRPr/>
          </a:p>
        </p:txBody>
      </p:sp>
      <p:pic>
        <p:nvPicPr>
          <p:cNvPr id="880" name="Google Shape;880;p81"/>
          <p:cNvPicPr preferRelativeResize="0"/>
          <p:nvPr/>
        </p:nvPicPr>
        <p:blipFill>
          <a:blip r:embed="rId3">
            <a:alphaModFix/>
          </a:blip>
          <a:stretch>
            <a:fillRect/>
          </a:stretch>
        </p:blipFill>
        <p:spPr>
          <a:xfrm>
            <a:off x="5875875" y="9237700"/>
            <a:ext cx="24824248" cy="9260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8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Interactive Visualization</a:t>
            </a:r>
            <a:endParaRPr/>
          </a:p>
        </p:txBody>
      </p:sp>
      <p:sp>
        <p:nvSpPr>
          <p:cNvPr id="887" name="Google Shape;887;p8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Disruption due to slow processing speed creates friction in the analysis process</a:t>
            </a:r>
            <a:endParaRPr/>
          </a:p>
        </p:txBody>
      </p:sp>
      <p:sp>
        <p:nvSpPr>
          <p:cNvPr id="888" name="Google Shape;888;p82"/>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While data visuals are an effective tool for explaining data insights at the end of a project, they should ideally be used throughout the data exploration and enriching process. Visualization excels at enhancing data understanding by finding outliers, anomalies, and patterns not easily surfaced by purely analytical methods. </a:t>
            </a:r>
            <a:endParaRPr/>
          </a:p>
          <a:p>
            <a:pPr marL="914400" lvl="1" indent="-482600" algn="l" rtl="0">
              <a:spcBef>
                <a:spcPts val="0"/>
              </a:spcBef>
              <a:spcAft>
                <a:spcPts val="0"/>
              </a:spcAft>
              <a:buSzPts val="4000"/>
              <a:buChar char="○"/>
            </a:pPr>
            <a:r>
              <a:rPr lang="en-US"/>
              <a:t>Interactions such as filtering, selecting, or re-rendering points that are slower than 7-10 seconds result in a disruption of a user’s short-term memory and train of thought. This disruption creates friction in the analysis process. </a:t>
            </a:r>
            <a:endParaRPr/>
          </a:p>
          <a:p>
            <a:pPr marL="0" lvl="0" indent="0" algn="l" rtl="0">
              <a:spcBef>
                <a:spcPts val="3000"/>
              </a:spcBef>
              <a:spcAft>
                <a:spcPts val="0"/>
              </a:spcAft>
              <a:buNone/>
            </a:pPr>
            <a:endParaRPr/>
          </a:p>
          <a:p>
            <a:pPr marL="0" lvl="0" indent="0" algn="l" rtl="0">
              <a:spcBef>
                <a:spcPts val="3000"/>
              </a:spcBef>
              <a:spcAft>
                <a:spcPts val="0"/>
              </a:spcAft>
              <a:buNone/>
            </a:pPr>
            <a:r>
              <a:rPr lang="en-US" b="1"/>
              <a:t>Datashader </a:t>
            </a:r>
            <a:r>
              <a:rPr lang="en-US"/>
              <a:t>- a graphics pipeline system for creating meaningful representations of large datasets quickly and flexibly</a:t>
            </a:r>
            <a:endParaRPr/>
          </a:p>
          <a:p>
            <a:pPr marL="457200" lvl="0" indent="-508000" algn="l" rtl="0">
              <a:spcBef>
                <a:spcPts val="3000"/>
              </a:spcBef>
              <a:spcAft>
                <a:spcPts val="0"/>
              </a:spcAft>
              <a:buSzPts val="4400"/>
              <a:buChar char="●"/>
            </a:pPr>
            <a:r>
              <a:rPr lang="en-US"/>
              <a:t>Work by rasterizing or aggregating large datasets into regular grids that can be viewed as images.</a:t>
            </a:r>
            <a:endParaRPr/>
          </a:p>
          <a:p>
            <a:pPr marL="0" lvl="0" indent="0" algn="l" rtl="0">
              <a:spcBef>
                <a:spcPts val="3000"/>
              </a:spcBef>
              <a:spcAft>
                <a:spcPts val="0"/>
              </a:spcAft>
              <a:buNone/>
            </a:pPr>
            <a:endParaRPr/>
          </a:p>
        </p:txBody>
      </p:sp>
      <p:pic>
        <p:nvPicPr>
          <p:cNvPr id="889" name="Google Shape;889;p82"/>
          <p:cNvPicPr preferRelativeResize="0"/>
          <p:nvPr/>
        </p:nvPicPr>
        <p:blipFill>
          <a:blip r:embed="rId3">
            <a:alphaModFix/>
          </a:blip>
          <a:stretch>
            <a:fillRect/>
          </a:stretch>
        </p:blipFill>
        <p:spPr>
          <a:xfrm>
            <a:off x="3674150" y="12179849"/>
            <a:ext cx="29227701" cy="6318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cuxfilter (cu-x-filter)</a:t>
            </a:r>
            <a:endParaRPr/>
          </a:p>
        </p:txBody>
      </p:sp>
      <p:sp>
        <p:nvSpPr>
          <p:cNvPr id="896" name="Google Shape;896;p8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Cross-filtering apply interactions from one chart as filters to other charts in the dashboard</a:t>
            </a:r>
            <a:endParaRPr/>
          </a:p>
        </p:txBody>
      </p:sp>
      <p:sp>
        <p:nvSpPr>
          <p:cNvPr id="897" name="Google Shape;897;p83"/>
          <p:cNvSpPr txBox="1">
            <a:spLocks noGrp="1"/>
          </p:cNvSpPr>
          <p:nvPr>
            <p:ph type="body" idx="2"/>
          </p:nvPr>
        </p:nvSpPr>
        <p:spPr>
          <a:xfrm>
            <a:off x="2514600" y="4846325"/>
            <a:ext cx="107520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Efficient GPU-backed in-browser visualization engine </a:t>
            </a:r>
            <a:endParaRPr/>
          </a:p>
          <a:p>
            <a:pPr marL="457200" lvl="0" indent="-508000" algn="l" rtl="0">
              <a:lnSpc>
                <a:spcPct val="200000"/>
              </a:lnSpc>
              <a:spcBef>
                <a:spcPts val="0"/>
              </a:spcBef>
              <a:spcAft>
                <a:spcPts val="0"/>
              </a:spcAft>
              <a:buSzPts val="4400"/>
              <a:buChar char="●"/>
            </a:pPr>
            <a:r>
              <a:rPr lang="en-US"/>
              <a:t>Built on a host of pyViz ecosystem tools</a:t>
            </a:r>
            <a:endParaRPr/>
          </a:p>
          <a:p>
            <a:pPr marL="457200" lvl="0" indent="-508000" algn="l" rtl="0">
              <a:lnSpc>
                <a:spcPct val="200000"/>
              </a:lnSpc>
              <a:spcBef>
                <a:spcPts val="0"/>
              </a:spcBef>
              <a:spcAft>
                <a:spcPts val="0"/>
              </a:spcAft>
              <a:buSzPts val="4400"/>
              <a:buChar char="●"/>
            </a:pPr>
            <a:r>
              <a:rPr lang="en-US"/>
              <a:t>Bokeh and Datashader charts</a:t>
            </a:r>
            <a:endParaRPr/>
          </a:p>
          <a:p>
            <a:pPr marL="457200" lvl="0" indent="-508000" algn="l" rtl="0">
              <a:lnSpc>
                <a:spcPct val="200000"/>
              </a:lnSpc>
              <a:spcBef>
                <a:spcPts val="0"/>
              </a:spcBef>
              <a:spcAft>
                <a:spcPts val="0"/>
              </a:spcAft>
              <a:buSzPts val="4400"/>
              <a:buChar char="●"/>
            </a:pPr>
            <a:r>
              <a:rPr lang="en-US"/>
              <a:t>Interact with multiple charts with cross-filtering widgets</a:t>
            </a:r>
            <a:endParaRPr/>
          </a:p>
        </p:txBody>
      </p:sp>
      <p:pic>
        <p:nvPicPr>
          <p:cNvPr id="898" name="Google Shape;898;p83"/>
          <p:cNvPicPr preferRelativeResize="0"/>
          <p:nvPr/>
        </p:nvPicPr>
        <p:blipFill>
          <a:blip r:embed="rId3">
            <a:alphaModFix/>
          </a:blip>
          <a:stretch>
            <a:fillRect/>
          </a:stretch>
        </p:blipFill>
        <p:spPr>
          <a:xfrm>
            <a:off x="13266500" y="6014425"/>
            <a:ext cx="20794900" cy="11315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8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Polars</a:t>
            </a:r>
            <a:endParaRPr/>
          </a:p>
        </p:txBody>
      </p:sp>
      <p:sp>
        <p:nvSpPr>
          <p:cNvPr id="920" name="Google Shape;920;p8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921" name="Google Shape;921;p8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High Performance DataFrame Library written in Rust.</a:t>
            </a:r>
            <a:endParaRPr/>
          </a:p>
          <a:p>
            <a:pPr marL="457200" lvl="0" indent="-508000" algn="l" rtl="0">
              <a:spcBef>
                <a:spcPts val="0"/>
              </a:spcBef>
              <a:spcAft>
                <a:spcPts val="0"/>
              </a:spcAft>
              <a:buSzPts val="4400"/>
              <a:buChar char="●"/>
            </a:pPr>
            <a:r>
              <a:rPr lang="en-US"/>
              <a:t>Gaining rapid adoption in data science community as a Pandas alternative.</a:t>
            </a:r>
            <a:endParaRPr/>
          </a:p>
          <a:p>
            <a:pPr marL="0" lvl="0" indent="0" algn="l" rtl="0">
              <a:spcBef>
                <a:spcPts val="3000"/>
              </a:spcBef>
              <a:spcAft>
                <a:spcPts val="0"/>
              </a:spcAft>
              <a:buNone/>
            </a:pPr>
            <a:endParaRPr/>
          </a:p>
          <a:p>
            <a:pPr marL="0" lvl="0" indent="0" algn="l" rtl="0">
              <a:spcBef>
                <a:spcPts val="3000"/>
              </a:spcBef>
              <a:spcAft>
                <a:spcPts val="0"/>
              </a:spcAft>
              <a:buNone/>
            </a:pPr>
            <a:r>
              <a:rPr lang="en-US" b="1"/>
              <a:t>Key Differences from existing libraries:</a:t>
            </a:r>
            <a:endParaRPr b="1"/>
          </a:p>
          <a:p>
            <a:pPr marL="457200" lvl="0" indent="-508000" algn="l" rtl="0">
              <a:spcBef>
                <a:spcPts val="3000"/>
              </a:spcBef>
              <a:spcAft>
                <a:spcPts val="0"/>
              </a:spcAft>
              <a:buSzPts val="4400"/>
              <a:buChar char="●"/>
            </a:pPr>
            <a:r>
              <a:rPr lang="en-US"/>
              <a:t>Significantly faster performance, especially for large datasets</a:t>
            </a:r>
            <a:endParaRPr/>
          </a:p>
          <a:p>
            <a:pPr marL="457200" lvl="0" indent="-508000" algn="l" rtl="0">
              <a:spcBef>
                <a:spcPts val="0"/>
              </a:spcBef>
              <a:spcAft>
                <a:spcPts val="0"/>
              </a:spcAft>
              <a:buSzPts val="4400"/>
              <a:buChar char="●"/>
            </a:pPr>
            <a:r>
              <a:rPr lang="en-US"/>
              <a:t>Leverages all CPU cores with parallel processing</a:t>
            </a:r>
            <a:endParaRPr/>
          </a:p>
          <a:p>
            <a:pPr marL="457200" lvl="0" indent="-508000" algn="l" rtl="0">
              <a:spcBef>
                <a:spcPts val="0"/>
              </a:spcBef>
              <a:spcAft>
                <a:spcPts val="0"/>
              </a:spcAft>
              <a:buSzPts val="4400"/>
              <a:buChar char="●"/>
            </a:pPr>
            <a:r>
              <a:rPr lang="en-US"/>
              <a:t>Build on Apache Arrow columnar memory format</a:t>
            </a:r>
            <a:endParaRPr/>
          </a:p>
          <a:p>
            <a:pPr marL="457200" lvl="0" indent="-508000" algn="l" rtl="0">
              <a:spcBef>
                <a:spcPts val="0"/>
              </a:spcBef>
              <a:spcAft>
                <a:spcPts val="0"/>
              </a:spcAft>
              <a:buSzPts val="4400"/>
              <a:buChar char="●"/>
            </a:pPr>
            <a:r>
              <a:rPr lang="en-US"/>
              <a:t>Lazy Execution &amp; Query Optimizer </a:t>
            </a:r>
            <a:endParaRPr/>
          </a:p>
          <a:p>
            <a:pPr marL="457200" lvl="0" indent="-508000" algn="l" rtl="0">
              <a:spcBef>
                <a:spcPts val="0"/>
              </a:spcBef>
              <a:spcAft>
                <a:spcPts val="0"/>
              </a:spcAft>
              <a:buSzPts val="4400"/>
              <a:buChar char="●"/>
            </a:pPr>
            <a:r>
              <a:rPr lang="en-US"/>
              <a:t>Streaming API allows data to be processed in batches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Lazy Execution and Query Optimization</a:t>
            </a:r>
            <a:endParaRPr/>
          </a:p>
        </p:txBody>
      </p:sp>
      <p:sp>
        <p:nvSpPr>
          <p:cNvPr id="928" name="Google Shape;928;p8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929" name="Google Shape;929;p8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b="1"/>
              <a:t>Lazy Execution</a:t>
            </a:r>
            <a:endParaRPr b="1"/>
          </a:p>
          <a:p>
            <a:pPr marL="457200" lvl="0" indent="-508000" algn="l" rtl="0">
              <a:spcBef>
                <a:spcPts val="3000"/>
              </a:spcBef>
              <a:spcAft>
                <a:spcPts val="0"/>
              </a:spcAft>
              <a:buSzPts val="4400"/>
              <a:buChar char="●"/>
            </a:pPr>
            <a:r>
              <a:rPr lang="en-US"/>
              <a:t>Polars uses lazy evaluation by default, but has eager execution available</a:t>
            </a:r>
            <a:endParaRPr/>
          </a:p>
          <a:p>
            <a:pPr marL="457200" lvl="0" indent="-508000" algn="l" rtl="0">
              <a:spcBef>
                <a:spcPts val="0"/>
              </a:spcBef>
              <a:spcAft>
                <a:spcPts val="0"/>
              </a:spcAft>
              <a:buSzPts val="4400"/>
              <a:buChar char="●"/>
            </a:pPr>
            <a:r>
              <a:rPr lang="en-US"/>
              <a:t>Queries are not executed immediately, but built into an execution plan</a:t>
            </a:r>
            <a:endParaRPr/>
          </a:p>
          <a:p>
            <a:pPr marL="457200" lvl="0" indent="0" algn="l" rtl="0">
              <a:spcBef>
                <a:spcPts val="3000"/>
              </a:spcBef>
              <a:spcAft>
                <a:spcPts val="0"/>
              </a:spcAft>
              <a:buNone/>
            </a:pPr>
            <a:endParaRPr/>
          </a:p>
          <a:p>
            <a:pPr marL="0" lvl="0" indent="0" algn="l" rtl="0">
              <a:spcBef>
                <a:spcPts val="3000"/>
              </a:spcBef>
              <a:spcAft>
                <a:spcPts val="0"/>
              </a:spcAft>
              <a:buClr>
                <a:schemeClr val="lt1"/>
              </a:buClr>
              <a:buSzPts val="1100"/>
              <a:buFont typeface="Arial"/>
              <a:buNone/>
            </a:pPr>
            <a:r>
              <a:rPr lang="en-US" b="1"/>
              <a:t>Benefits of lazy evaluation:</a:t>
            </a:r>
            <a:endParaRPr b="1"/>
          </a:p>
          <a:p>
            <a:pPr marL="457200" lvl="0" indent="-508000" algn="l" rtl="0">
              <a:spcBef>
                <a:spcPts val="3000"/>
              </a:spcBef>
              <a:spcAft>
                <a:spcPts val="0"/>
              </a:spcAft>
              <a:buSzPts val="4400"/>
              <a:buChar char="●"/>
            </a:pPr>
            <a:r>
              <a:rPr lang="en-US"/>
              <a:t>Allows global query optimization</a:t>
            </a:r>
            <a:endParaRPr/>
          </a:p>
          <a:p>
            <a:pPr marL="457200" lvl="0" indent="-508000" algn="l" rtl="0">
              <a:spcBef>
                <a:spcPts val="0"/>
              </a:spcBef>
              <a:spcAft>
                <a:spcPts val="0"/>
              </a:spcAft>
              <a:buSzPts val="4400"/>
              <a:buChar char="●"/>
            </a:pPr>
            <a:r>
              <a:rPr lang="en-US"/>
              <a:t>Minimizes unnecessary computations and memory usage</a:t>
            </a:r>
            <a:endParaRPr/>
          </a:p>
          <a:p>
            <a:pPr marL="457200" lvl="0" indent="-508000" algn="l" rtl="0">
              <a:spcBef>
                <a:spcPts val="0"/>
              </a:spcBef>
              <a:spcAft>
                <a:spcPts val="0"/>
              </a:spcAft>
              <a:buSzPts val="4400"/>
              <a:buChar char="●"/>
            </a:pPr>
            <a:r>
              <a:rPr lang="en-US"/>
              <a:t>Enables out-of-core processing for datasets larger than RAM</a:t>
            </a:r>
            <a:endParaRPr/>
          </a:p>
          <a:p>
            <a:pPr marL="0" lvl="0" indent="0" algn="l" rtl="0">
              <a:spcBef>
                <a:spcPts val="3000"/>
              </a:spcBef>
              <a:spcAft>
                <a:spcPts val="0"/>
              </a:spcAft>
              <a:buNone/>
            </a:pPr>
            <a:endParaRPr/>
          </a:p>
          <a:p>
            <a:pPr marL="0" lvl="0" indent="0" algn="l" rtl="0">
              <a:spcBef>
                <a:spcPts val="3000"/>
              </a:spcBef>
              <a:spcAft>
                <a:spcPts val="0"/>
              </a:spcAft>
              <a:buClr>
                <a:schemeClr val="lt1"/>
              </a:buClr>
              <a:buSzPts val="1100"/>
              <a:buFont typeface="Arial"/>
              <a:buNone/>
            </a:pPr>
            <a:r>
              <a:rPr lang="en-US" b="1"/>
              <a:t>Query optimizer:</a:t>
            </a:r>
            <a:endParaRPr b="1"/>
          </a:p>
          <a:p>
            <a:pPr marL="457200" lvl="0" indent="-508000" algn="l" rtl="0">
              <a:spcBef>
                <a:spcPts val="3000"/>
              </a:spcBef>
              <a:spcAft>
                <a:spcPts val="0"/>
              </a:spcAft>
              <a:buSzPts val="4400"/>
              <a:buChar char="●"/>
            </a:pPr>
            <a:r>
              <a:rPr lang="en-US"/>
              <a:t>Analyzes full query plan to determine most efficient execution</a:t>
            </a:r>
            <a:endParaRPr/>
          </a:p>
          <a:p>
            <a:pPr marL="457200" lvl="0" indent="-508000" algn="l" rtl="0">
              <a:spcBef>
                <a:spcPts val="0"/>
              </a:spcBef>
              <a:spcAft>
                <a:spcPts val="0"/>
              </a:spcAft>
              <a:buSzPts val="4400"/>
              <a:buChar char="●"/>
            </a:pPr>
            <a:r>
              <a:rPr lang="en-US"/>
              <a:t>Applies optimizations like predicate pushdown and projection pushdown</a:t>
            </a:r>
            <a:endParaRPr/>
          </a:p>
          <a:p>
            <a:pPr marL="457200" lvl="0" indent="-508000" algn="l" rtl="0">
              <a:spcBef>
                <a:spcPts val="0"/>
              </a:spcBef>
              <a:spcAft>
                <a:spcPts val="0"/>
              </a:spcAft>
              <a:buSzPts val="4400"/>
              <a:buChar char="●"/>
            </a:pPr>
            <a:r>
              <a:rPr lang="en-US"/>
              <a:t>Parallelizes operations across CPU cores automatically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Example of Query Optimization</a:t>
            </a:r>
            <a:endParaRPr/>
          </a:p>
        </p:txBody>
      </p:sp>
      <p:sp>
        <p:nvSpPr>
          <p:cNvPr id="936" name="Google Shape;936;p8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pic>
        <p:nvPicPr>
          <p:cNvPr id="937" name="Google Shape;937;p87"/>
          <p:cNvPicPr preferRelativeResize="0">
            <a:picLocks noGrp="1"/>
          </p:cNvPicPr>
          <p:nvPr>
            <p:ph type="pic" idx="2"/>
          </p:nvPr>
        </p:nvPicPr>
        <p:blipFill rotWithShape="1">
          <a:blip r:embed="rId3">
            <a:alphaModFix/>
          </a:blip>
          <a:srcRect r="1390" b="2171"/>
          <a:stretch/>
        </p:blipFill>
        <p:spPr>
          <a:xfrm>
            <a:off x="2095250" y="6626125"/>
            <a:ext cx="9249275" cy="5501775"/>
          </a:xfrm>
          <a:prstGeom prst="rect">
            <a:avLst/>
          </a:prstGeom>
        </p:spPr>
      </p:pic>
      <p:pic>
        <p:nvPicPr>
          <p:cNvPr id="938" name="Google Shape;938;p87"/>
          <p:cNvPicPr preferRelativeResize="0">
            <a:picLocks noGrp="1"/>
          </p:cNvPicPr>
          <p:nvPr>
            <p:ph type="pic" idx="4"/>
          </p:nvPr>
        </p:nvPicPr>
        <p:blipFill rotWithShape="1">
          <a:blip r:embed="rId4">
            <a:alphaModFix/>
          </a:blip>
          <a:srcRect r="4970"/>
          <a:stretch/>
        </p:blipFill>
        <p:spPr>
          <a:xfrm>
            <a:off x="13118050" y="6565050"/>
            <a:ext cx="13121975" cy="5623925"/>
          </a:xfrm>
          <a:prstGeom prst="rect">
            <a:avLst/>
          </a:prstGeom>
        </p:spPr>
      </p:pic>
      <p:sp>
        <p:nvSpPr>
          <p:cNvPr id="939" name="Google Shape;939;p87"/>
          <p:cNvSpPr txBox="1">
            <a:spLocks noGrp="1"/>
          </p:cNvSpPr>
          <p:nvPr>
            <p:ph type="body" idx="5"/>
          </p:nvPr>
        </p:nvSpPr>
        <p:spPr>
          <a:xfrm>
            <a:off x="27715800" y="6565112"/>
            <a:ext cx="6345600" cy="56238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3000"/>
              </a:spcBef>
              <a:spcAft>
                <a:spcPts val="0"/>
              </a:spcAft>
              <a:buNone/>
            </a:pPr>
            <a:r>
              <a:rPr lang="en-US"/>
              <a:t>In this example, Polar’s execution engine decided to filter the column at the same time the csv is being loaded- saving compute power and speeding up runtimes!</a:t>
            </a:r>
            <a:endParaRPr/>
          </a:p>
        </p:txBody>
      </p:sp>
      <p:sp>
        <p:nvSpPr>
          <p:cNvPr id="940" name="Google Shape;940;p87"/>
          <p:cNvSpPr txBox="1">
            <a:spLocks noGrp="1"/>
          </p:cNvSpPr>
          <p:nvPr>
            <p:ph type="body" idx="6"/>
          </p:nvPr>
        </p:nvSpPr>
        <p:spPr>
          <a:xfrm>
            <a:off x="2303742" y="12328661"/>
            <a:ext cx="88323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Unoptimized Query</a:t>
            </a:r>
            <a:endParaRPr/>
          </a:p>
        </p:txBody>
      </p:sp>
      <p:sp>
        <p:nvSpPr>
          <p:cNvPr id="941" name="Google Shape;941;p87"/>
          <p:cNvSpPr txBox="1">
            <a:spLocks noGrp="1"/>
          </p:cNvSpPr>
          <p:nvPr>
            <p:ph type="body" idx="8"/>
          </p:nvPr>
        </p:nvSpPr>
        <p:spPr>
          <a:xfrm>
            <a:off x="15262743" y="12328661"/>
            <a:ext cx="88326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Optimized Query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Polars + RAPIDS cuDF</a:t>
            </a:r>
            <a:endParaRPr/>
          </a:p>
        </p:txBody>
      </p:sp>
      <p:sp>
        <p:nvSpPr>
          <p:cNvPr id="948" name="Google Shape;948;p8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p:txBody>
      </p:sp>
      <p:sp>
        <p:nvSpPr>
          <p:cNvPr id="949" name="Google Shape;949;p88"/>
          <p:cNvSpPr txBox="1">
            <a:spLocks noGrp="1"/>
          </p:cNvSpPr>
          <p:nvPr>
            <p:ph type="body" idx="2"/>
          </p:nvPr>
        </p:nvSpPr>
        <p:spPr>
          <a:xfrm>
            <a:off x="2514600" y="5089395"/>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NVIDIA RAPIDS accelerates Polars through a GPU engine built into the lazy API.</a:t>
            </a:r>
            <a:endParaRPr/>
          </a:p>
          <a:p>
            <a:pPr marL="457200" lvl="0" indent="-508000" algn="l" rtl="0">
              <a:spcBef>
                <a:spcPts val="0"/>
              </a:spcBef>
              <a:spcAft>
                <a:spcPts val="0"/>
              </a:spcAft>
              <a:buSzPts val="4400"/>
              <a:buChar char="•"/>
            </a:pPr>
            <a:r>
              <a:rPr lang="en-US"/>
              <a:t>The GPU Engine object can be passed to query execution for automatic acceleration (collect() function).</a:t>
            </a:r>
            <a:endParaRPr/>
          </a:p>
          <a:p>
            <a:pPr marL="457200" lvl="0" indent="0" algn="l" rtl="0">
              <a:spcBef>
                <a:spcPts val="3000"/>
              </a:spcBef>
              <a:spcAft>
                <a:spcPts val="0"/>
              </a:spcAft>
              <a:buNone/>
            </a:pPr>
            <a:endParaRPr/>
          </a:p>
          <a:p>
            <a:pPr marL="0" lvl="0" indent="0" algn="l" rtl="0">
              <a:spcBef>
                <a:spcPts val="3000"/>
              </a:spcBef>
              <a:spcAft>
                <a:spcPts val="0"/>
              </a:spcAft>
              <a:buNone/>
            </a:pPr>
            <a:r>
              <a:rPr lang="en-US" b="1"/>
              <a:t>Execution Process</a:t>
            </a:r>
            <a:endParaRPr b="1"/>
          </a:p>
          <a:p>
            <a:pPr marL="457200" lvl="0" indent="-508000" algn="l" rtl="0">
              <a:spcBef>
                <a:spcPts val="3000"/>
              </a:spcBef>
              <a:spcAft>
                <a:spcPts val="0"/>
              </a:spcAft>
              <a:buSzPts val="4400"/>
              <a:buChar char="•"/>
            </a:pPr>
            <a:r>
              <a:rPr lang="en-US"/>
              <a:t>Polars builds and optimizes the query plan</a:t>
            </a:r>
            <a:endParaRPr/>
          </a:p>
          <a:p>
            <a:pPr marL="457200" lvl="0" indent="-508000" algn="l" rtl="0">
              <a:spcBef>
                <a:spcPts val="0"/>
              </a:spcBef>
              <a:spcAft>
                <a:spcPts val="0"/>
              </a:spcAft>
              <a:buSzPts val="4400"/>
              <a:buChar char="•"/>
            </a:pPr>
            <a:r>
              <a:rPr lang="en-US"/>
              <a:t>cuDF inspects the plan, replacing supported operations with GPU-accelerated versions</a:t>
            </a:r>
            <a:endParaRPr/>
          </a:p>
          <a:p>
            <a:pPr marL="457200" lvl="0" indent="-508000" algn="l" rtl="0">
              <a:spcBef>
                <a:spcPts val="0"/>
              </a:spcBef>
              <a:spcAft>
                <a:spcPts val="0"/>
              </a:spcAft>
              <a:buSzPts val="4400"/>
              <a:buChar char="•"/>
            </a:pPr>
            <a:r>
              <a:rPr lang="en-US"/>
              <a:t>Unsupported operations fallback to CPU execution with minimal overhead.</a:t>
            </a:r>
            <a:endParaRPr/>
          </a:p>
          <a:p>
            <a:pPr marL="0" lvl="0" indent="0" algn="l" rtl="0">
              <a:spcBef>
                <a:spcPts val="3000"/>
              </a:spcBef>
              <a:spcAft>
                <a:spcPts val="0"/>
              </a:spcAft>
              <a:buNone/>
            </a:pPr>
            <a:endParaRPr/>
          </a:p>
          <a:p>
            <a:pPr marL="457200" lvl="0" indent="0" algn="l" rtl="0">
              <a:spcBef>
                <a:spcPts val="300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8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Distributed Computing</a:t>
            </a:r>
            <a:endParaRPr/>
          </a:p>
        </p:txBody>
      </p:sp>
      <p:sp>
        <p:nvSpPr>
          <p:cNvPr id="956" name="Google Shape;956;p8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Scaling seamlessly</a:t>
            </a:r>
            <a:endParaRPr/>
          </a:p>
        </p:txBody>
      </p:sp>
      <p:pic>
        <p:nvPicPr>
          <p:cNvPr id="957" name="Google Shape;957;p89"/>
          <p:cNvPicPr preferRelativeResize="0"/>
          <p:nvPr/>
        </p:nvPicPr>
        <p:blipFill rotWithShape="1">
          <a:blip r:embed="rId3">
            <a:alphaModFix/>
          </a:blip>
          <a:srcRect r="5882"/>
          <a:stretch/>
        </p:blipFill>
        <p:spPr>
          <a:xfrm>
            <a:off x="18962100" y="7628563"/>
            <a:ext cx="15099300" cy="8087625"/>
          </a:xfrm>
          <a:prstGeom prst="rect">
            <a:avLst/>
          </a:prstGeom>
          <a:noFill/>
          <a:ln>
            <a:noFill/>
          </a:ln>
        </p:spPr>
      </p:pic>
      <p:sp>
        <p:nvSpPr>
          <p:cNvPr id="958" name="Google Shape;958;p89"/>
          <p:cNvSpPr txBox="1">
            <a:spLocks noGrp="1"/>
          </p:cNvSpPr>
          <p:nvPr>
            <p:ph type="body" idx="2"/>
          </p:nvPr>
        </p:nvSpPr>
        <p:spPr>
          <a:xfrm>
            <a:off x="2514600" y="4846325"/>
            <a:ext cx="164475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Distributed computing frameworks: </a:t>
            </a:r>
            <a:endParaRPr/>
          </a:p>
          <a:p>
            <a:pPr marL="457200" lvl="0" indent="-508000" algn="l" rtl="0">
              <a:spcBef>
                <a:spcPts val="3000"/>
              </a:spcBef>
              <a:spcAft>
                <a:spcPts val="0"/>
              </a:spcAft>
              <a:buSzPts val="4400"/>
              <a:buChar char="●"/>
            </a:pPr>
            <a:r>
              <a:rPr lang="en-US"/>
              <a:t>Accelerator for Apache Spark</a:t>
            </a:r>
            <a:endParaRPr/>
          </a:p>
          <a:p>
            <a:pPr marL="457200" lvl="0" indent="-508000" algn="l" rtl="0">
              <a:spcBef>
                <a:spcPts val="0"/>
              </a:spcBef>
              <a:spcAft>
                <a:spcPts val="0"/>
              </a:spcAft>
              <a:buSzPts val="4400"/>
              <a:buChar char="●"/>
            </a:pPr>
            <a:r>
              <a:rPr lang="en-US"/>
              <a:t>Distributed computing with Dask</a:t>
            </a:r>
            <a:endParaRPr/>
          </a:p>
          <a:p>
            <a:pPr marL="914400" lvl="1" indent="-482600" algn="l" rtl="0">
              <a:spcBef>
                <a:spcPts val="0"/>
              </a:spcBef>
              <a:spcAft>
                <a:spcPts val="0"/>
              </a:spcAft>
              <a:buSzPts val="4000"/>
              <a:buChar char="○"/>
            </a:pPr>
            <a:r>
              <a:rPr lang="en-US"/>
              <a:t>Dask-cuDF</a:t>
            </a:r>
            <a:endParaRPr/>
          </a:p>
          <a:p>
            <a:pPr marL="914400" lvl="1" indent="-482600" algn="l" rtl="0">
              <a:spcBef>
                <a:spcPts val="0"/>
              </a:spcBef>
              <a:spcAft>
                <a:spcPts val="0"/>
              </a:spcAft>
              <a:buSzPts val="4000"/>
              <a:buChar char="○"/>
            </a:pPr>
            <a:r>
              <a:rPr lang="en-US"/>
              <a:t>NVTabular (tightly integrated with Dask-cuDF)</a:t>
            </a:r>
            <a:endParaRPr/>
          </a:p>
          <a:p>
            <a:pPr marL="0" lvl="0" indent="0" algn="l" rtl="0">
              <a:spcBef>
                <a:spcPts val="3000"/>
              </a:spcBef>
              <a:spcAft>
                <a:spcPts val="0"/>
              </a:spcAft>
              <a:buNone/>
            </a:pPr>
            <a:endParaRPr/>
          </a:p>
          <a:p>
            <a:pPr marL="0" lvl="0" indent="0" algn="l" rtl="0">
              <a:spcBef>
                <a:spcPts val="3000"/>
              </a:spcBef>
              <a:spcAft>
                <a:spcPts val="0"/>
              </a:spcAft>
              <a:buNone/>
            </a:pPr>
            <a:r>
              <a:rPr lang="en-US"/>
              <a:t>How it works: </a:t>
            </a:r>
            <a:endParaRPr/>
          </a:p>
          <a:p>
            <a:pPr marL="457200" lvl="0" indent="-508000" algn="l" rtl="0">
              <a:spcBef>
                <a:spcPts val="3000"/>
              </a:spcBef>
              <a:spcAft>
                <a:spcPts val="0"/>
              </a:spcAft>
              <a:buSzPts val="4400"/>
              <a:buChar char="●"/>
            </a:pPr>
            <a:r>
              <a:rPr lang="en-US"/>
              <a:t>Data is split into many smaller DataFrames, which we call chunks/partitions</a:t>
            </a:r>
            <a:endParaRPr/>
          </a:p>
          <a:p>
            <a:pPr marL="457200" lvl="0" indent="-508000" algn="l" rtl="0">
              <a:spcBef>
                <a:spcPts val="0"/>
              </a:spcBef>
              <a:spcAft>
                <a:spcPts val="0"/>
              </a:spcAft>
              <a:buSzPts val="4400"/>
              <a:buChar char="●"/>
            </a:pPr>
            <a:r>
              <a:rPr lang="en-US"/>
              <a:t>Uses familiar APIs as those found in the PyData ecosystem. </a:t>
            </a:r>
            <a:endParaRPr/>
          </a:p>
          <a:p>
            <a:pPr marL="914400" lvl="1" indent="-482600" algn="l" rtl="0">
              <a:spcBef>
                <a:spcPts val="0"/>
              </a:spcBef>
              <a:spcAft>
                <a:spcPts val="0"/>
              </a:spcAft>
              <a:buSzPts val="4000"/>
              <a:buChar char="○"/>
            </a:pPr>
            <a:r>
              <a:rPr lang="en-US"/>
              <a:t>APIs for entire DataFrame object, but methods operate across partitions</a:t>
            </a:r>
            <a:endParaRPr/>
          </a:p>
          <a:p>
            <a:pPr marL="457200" lvl="0" indent="-508000" algn="l" rtl="0">
              <a:spcBef>
                <a:spcPts val="0"/>
              </a:spcBef>
              <a:spcAft>
                <a:spcPts val="0"/>
              </a:spcAft>
              <a:buSzPts val="4400"/>
              <a:buChar char="●"/>
            </a:pPr>
            <a:r>
              <a:rPr lang="en-US"/>
              <a:t>Support for multi-GPU, multi-node</a:t>
            </a:r>
            <a:endParaRPr/>
          </a:p>
          <a:p>
            <a:pPr marL="914400" lvl="1" indent="-482600" algn="l" rtl="0">
              <a:spcBef>
                <a:spcPts val="0"/>
              </a:spcBef>
              <a:spcAft>
                <a:spcPts val="0"/>
              </a:spcAft>
              <a:buSzPts val="4000"/>
              <a:buChar char="○"/>
            </a:pPr>
            <a:r>
              <a:rPr lang="en-US"/>
              <a:t>Able to handle massive datasets but introduces node-to-node communication</a:t>
            </a:r>
            <a:endParaRPr/>
          </a:p>
          <a:p>
            <a:pPr marL="457200" lvl="0" indent="-508000" algn="l" rtl="0">
              <a:spcBef>
                <a:spcPts val="0"/>
              </a:spcBef>
              <a:spcAft>
                <a:spcPts val="0"/>
              </a:spcAft>
              <a:buSzPts val="4400"/>
              <a:buChar char="●"/>
            </a:pPr>
            <a:r>
              <a:rPr lang="en-US"/>
              <a:t>Important to rebalance data across workers when necessary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9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 Dask</a:t>
            </a:r>
            <a:endParaRPr/>
          </a:p>
        </p:txBody>
      </p:sp>
      <p:sp>
        <p:nvSpPr>
          <p:cNvPr id="965" name="Google Shape;965;p9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Distributed parallel computing on multi-GPU</a:t>
            </a:r>
            <a:endParaRPr/>
          </a:p>
        </p:txBody>
      </p:sp>
      <p:sp>
        <p:nvSpPr>
          <p:cNvPr id="966" name="Google Shape;966;p90"/>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spcBef>
                <a:spcPts val="3000"/>
              </a:spcBef>
              <a:spcAft>
                <a:spcPts val="0"/>
              </a:spcAft>
              <a:buSzPts val="4400"/>
              <a:buChar char="●"/>
            </a:pPr>
            <a:r>
              <a:rPr lang="en-US"/>
              <a:t>Dask is a parallel computing library built to scale Python workloads from single machines to supercomputer clusters</a:t>
            </a:r>
            <a:endParaRPr/>
          </a:p>
          <a:p>
            <a:pPr marL="457200" lvl="0" indent="-508000" algn="l" rtl="0">
              <a:spcBef>
                <a:spcPts val="0"/>
              </a:spcBef>
              <a:spcAft>
                <a:spcPts val="0"/>
              </a:spcAft>
              <a:buSzPts val="4400"/>
              <a:buChar char="●"/>
            </a:pPr>
            <a:r>
              <a:rPr lang="en-US"/>
              <a:t>Executes operations on chunks of data and aggregates results, thus enabling working with datasets that are larger than memory</a:t>
            </a:r>
            <a:endParaRPr/>
          </a:p>
          <a:p>
            <a:pPr marL="457200" lvl="0" indent="-508000" algn="l" rtl="0">
              <a:spcBef>
                <a:spcPts val="0"/>
              </a:spcBef>
              <a:spcAft>
                <a:spcPts val="0"/>
              </a:spcAft>
              <a:buSzPts val="4400"/>
              <a:buChar char="●"/>
            </a:pPr>
            <a:r>
              <a:rPr lang="en-US"/>
              <a:t>scheduler coordinates the actions of several dask-worker processes spread across multiple machines</a:t>
            </a:r>
            <a:endParaRPr/>
          </a:p>
          <a:p>
            <a:pPr marL="457200" lvl="0" indent="-508000" algn="l" rtl="0">
              <a:spcBef>
                <a:spcPts val="0"/>
              </a:spcBef>
              <a:spcAft>
                <a:spcPts val="0"/>
              </a:spcAft>
              <a:buSzPts val="4400"/>
              <a:buChar char="●"/>
            </a:pPr>
            <a:r>
              <a:rPr lang="en-US"/>
              <a:t>Operations on Dask DataFrame build task graphs, which are optimized prior to execution</a:t>
            </a:r>
            <a:endParaRPr/>
          </a:p>
          <a:p>
            <a:pPr marL="0" lvl="0" indent="0" algn="l" rtl="0">
              <a:spcBef>
                <a:spcPts val="3000"/>
              </a:spcBef>
              <a:spcAft>
                <a:spcPts val="0"/>
              </a:spcAft>
              <a:buNone/>
            </a:pPr>
            <a:endParaRPr/>
          </a:p>
        </p:txBody>
      </p:sp>
      <p:pic>
        <p:nvPicPr>
          <p:cNvPr id="967" name="Google Shape;967;p90"/>
          <p:cNvPicPr preferRelativeResize="0"/>
          <p:nvPr/>
        </p:nvPicPr>
        <p:blipFill>
          <a:blip r:embed="rId3">
            <a:alphaModFix/>
          </a:blip>
          <a:stretch>
            <a:fillRect/>
          </a:stretch>
        </p:blipFill>
        <p:spPr>
          <a:xfrm>
            <a:off x="4815475" y="8367725"/>
            <a:ext cx="26945050" cy="10130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aphicFrame>
        <p:nvGraphicFramePr>
          <p:cNvPr id="446" name="Google Shape;446;p45"/>
          <p:cNvGraphicFramePr/>
          <p:nvPr/>
        </p:nvGraphicFramePr>
        <p:xfrm>
          <a:off x="18651265" y="7034764"/>
          <a:ext cx="3000000" cy="3000000"/>
        </p:xfrm>
        <a:graphic>
          <a:graphicData uri="http://schemas.openxmlformats.org/drawingml/2006/table">
            <a:tbl>
              <a:tblPr firstRow="1" bandRow="1">
                <a:noFill/>
                <a:tableStyleId>{2B853444-8714-48BF-ACD9-FB787C1546B3}</a:tableStyleId>
              </a:tblPr>
              <a:tblGrid>
                <a:gridCol w="988250">
                  <a:extLst>
                    <a:ext uri="{9D8B030D-6E8A-4147-A177-3AD203B41FA5}">
                      <a16:colId xmlns:a16="http://schemas.microsoft.com/office/drawing/2014/main" val="20000"/>
                    </a:ext>
                  </a:extLst>
                </a:gridCol>
                <a:gridCol w="14907650">
                  <a:extLst>
                    <a:ext uri="{9D8B030D-6E8A-4147-A177-3AD203B41FA5}">
                      <a16:colId xmlns:a16="http://schemas.microsoft.com/office/drawing/2014/main" val="20001"/>
                    </a:ext>
                  </a:extLst>
                </a:gridCol>
              </a:tblGrid>
              <a:tr h="100000">
                <a:tc>
                  <a:txBody>
                    <a:bodyPr/>
                    <a:lstStyle/>
                    <a:p>
                      <a:pPr marL="0" marR="0" lvl="0" indent="0" algn="l" rtl="0">
                        <a:spcBef>
                          <a:spcPts val="0"/>
                        </a:spcBef>
                        <a:spcAft>
                          <a:spcPts val="0"/>
                        </a:spcAft>
                        <a:buClr>
                          <a:schemeClr val="dk2"/>
                        </a:buClr>
                        <a:buSzPts val="5400"/>
                        <a:buFont typeface="NVIDIA Sans"/>
                        <a:buNone/>
                      </a:pPr>
                      <a:endParaRPr/>
                    </a:p>
                  </a:txBody>
                  <a:tcPr marL="91450" marR="91450" marT="0" marB="0" anchor="ctr">
                    <a:lnL w="9525" cap="flat" cmpd="sng">
                      <a:solidFill>
                        <a:srgbClr val="A9B1AD">
                          <a:alpha val="0"/>
                        </a:srgbClr>
                      </a:solidFill>
                      <a:prstDash val="solid"/>
                      <a:round/>
                      <a:headEnd type="none" w="sm" len="sm"/>
                      <a:tailEnd type="none" w="sm" len="sm"/>
                    </a:lnL>
                    <a:lnR w="12700" cap="flat" cmpd="sng">
                      <a:solidFill>
                        <a:srgbClr val="A9B1AD">
                          <a:alpha val="0"/>
                        </a:srgbClr>
                      </a:solidFill>
                      <a:prstDash val="solid"/>
                      <a:round/>
                      <a:headEnd type="none" w="sm" len="sm"/>
                      <a:tailEnd type="none" w="sm" len="sm"/>
                    </a:lnR>
                    <a:lnT w="9525" cap="flat" cmpd="sng">
                      <a:solidFill>
                        <a:srgbClr val="A9B1AD">
                          <a:alpha val="0"/>
                        </a:srgbClr>
                      </a:solidFill>
                      <a:prstDash val="solid"/>
                      <a:round/>
                      <a:headEnd type="none" w="sm" len="sm"/>
                      <a:tailEnd type="none" w="sm" len="sm"/>
                    </a:lnT>
                    <a:lnB w="12700" cap="flat" cmpd="sng">
                      <a:solidFill>
                        <a:srgbClr val="A9B1AD">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B6A56F"/>
                        </a:buClr>
                        <a:buSzPts val="4800"/>
                        <a:buFont typeface="NVIDIA Sans Medium"/>
                        <a:buNone/>
                      </a:pPr>
                      <a:endParaRPr/>
                    </a:p>
                  </a:txBody>
                  <a:tcPr marL="0" marR="365750" marT="0" marB="0" anchor="ctr">
                    <a:lnL w="12700" cap="flat" cmpd="sng">
                      <a:solidFill>
                        <a:srgbClr val="A9B1A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A9B1AD">
                          <a:alpha val="0"/>
                        </a:srgbClr>
                      </a:solidFill>
                      <a:prstDash val="solid"/>
                      <a:round/>
                      <a:headEnd type="none" w="sm" len="sm"/>
                      <a:tailEnd type="none" w="sm" len="sm"/>
                    </a:lnL>
                    <a:lnR w="9525" cap="flat" cmpd="sng">
                      <a:solidFill>
                        <a:srgbClr val="A9B1AD">
                          <a:alpha val="0"/>
                        </a:srgbClr>
                      </a:solidFill>
                      <a:prstDash val="solid"/>
                      <a:round/>
                      <a:headEnd type="none" w="sm" len="sm"/>
                      <a:tailEnd type="none" w="sm" len="sm"/>
                    </a:lnR>
                    <a:lnT w="12700" cap="flat" cmpd="sng">
                      <a:solidFill>
                        <a:srgbClr val="A9B1AD">
                          <a:alpha val="0"/>
                        </a:srgbClr>
                      </a:solidFill>
                      <a:prstDash val="solid"/>
                      <a:round/>
                      <a:headEnd type="none" w="sm" len="sm"/>
                      <a:tailEnd type="none" w="sm" len="sm"/>
                    </a:lnT>
                    <a:lnB w="12700" cap="flat" cmpd="sng">
                      <a:solidFill>
                        <a:srgbClr val="A9B1AD">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Data Science </a:t>
                      </a:r>
                      <a:r>
                        <a:rPr lang="en-US" sz="4000" b="0" i="0" u="none" strike="noStrike" cap="none">
                          <a:solidFill>
                            <a:schemeClr val="lt1"/>
                          </a:solidFill>
                          <a:latin typeface="NVIDIA Sans Medium"/>
                          <a:ea typeface="NVIDIA Sans Medium"/>
                          <a:cs typeface="NVIDIA Sans Medium"/>
                          <a:sym typeface="NVIDIA Sans Medium"/>
                        </a:rPr>
                        <a:t>Fundamentals</a:t>
                      </a:r>
                      <a:endParaRPr/>
                    </a:p>
                  </a:txBody>
                  <a:tcPr marL="0" marR="365750" marT="0" marB="0" anchor="ctr">
                    <a:lnL w="9525" cap="flat" cmpd="sng">
                      <a:solidFill>
                        <a:srgbClr val="A9B1A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rgbClr val="8A8F8D">
                          <a:alpha val="0"/>
                        </a:srgbClr>
                      </a:solidFill>
                      <a:prstDash val="solid"/>
                      <a:round/>
                      <a:headEnd type="none" w="sm" len="sm"/>
                      <a:tailEnd type="none" w="sm" len="sm"/>
                    </a:lnB>
                  </a:tcPr>
                </a:tc>
                <a:extLst>
                  <a:ext uri="{0D108BD9-81ED-4DB2-BD59-A6C34878D82A}">
                    <a16:rowId xmlns:a16="http://schemas.microsoft.com/office/drawing/2014/main" val="10001"/>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A9B1AD">
                          <a:alpha val="0"/>
                        </a:srgbClr>
                      </a:solidFill>
                      <a:prstDash val="solid"/>
                      <a:round/>
                      <a:headEnd type="none" w="sm" len="sm"/>
                      <a:tailEnd type="none" w="sm" len="sm"/>
                    </a:lnL>
                    <a:lnR w="9525" cap="flat" cmpd="sng">
                      <a:solidFill>
                        <a:srgbClr val="A9B1AD">
                          <a:alpha val="0"/>
                        </a:srgbClr>
                      </a:solidFill>
                      <a:prstDash val="solid"/>
                      <a:round/>
                      <a:headEnd type="none" w="sm" len="sm"/>
                      <a:tailEnd type="none" w="sm" len="sm"/>
                    </a:lnR>
                    <a:lnT w="12700" cap="flat" cmpd="sng">
                      <a:solidFill>
                        <a:srgbClr val="A9B1AD">
                          <a:alpha val="0"/>
                        </a:srgbClr>
                      </a:solidFill>
                      <a:prstDash val="solid"/>
                      <a:round/>
                      <a:headEnd type="none" w="sm" len="sm"/>
                      <a:tailEnd type="none" w="sm" len="sm"/>
                    </a:lnT>
                    <a:lnB w="12700" cap="flat" cmpd="sng">
                      <a:solidFill>
                        <a:srgbClr val="A9B1AD">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RAPIDS</a:t>
                      </a:r>
                      <a:endParaRPr/>
                    </a:p>
                  </a:txBody>
                  <a:tcPr marL="0" marR="365750" marT="0" marB="0" anchor="ctr">
                    <a:lnL w="9525" cap="flat" cmpd="sng">
                      <a:solidFill>
                        <a:srgbClr val="A9B1AD">
                          <a:alpha val="0"/>
                        </a:srgbClr>
                      </a:solidFill>
                      <a:prstDash val="solid"/>
                      <a:round/>
                      <a:headEnd type="none" w="sm" len="sm"/>
                      <a:tailEnd type="none" w="sm" len="sm"/>
                    </a:lnL>
                    <a:lnR w="9525" cap="flat" cmpd="sng">
                      <a:solidFill>
                        <a:srgbClr val="8A8F8D">
                          <a:alpha val="0"/>
                        </a:srgbClr>
                      </a:solidFill>
                      <a:prstDash val="solid"/>
                      <a:round/>
                      <a:headEnd type="none" w="sm" len="sm"/>
                      <a:tailEnd type="none" w="sm" len="sm"/>
                    </a:lnR>
                    <a:lnT w="12700" cap="flat" cmpd="sng">
                      <a:solidFill>
                        <a:srgbClr val="8A8F8D">
                          <a:alpha val="0"/>
                        </a:srgbClr>
                      </a:solidFill>
                      <a:prstDash val="solid"/>
                      <a:round/>
                      <a:headEnd type="none" w="sm" len="sm"/>
                      <a:tailEnd type="none" w="sm" len="sm"/>
                    </a:lnT>
                    <a:lnB w="12700" cap="flat" cmpd="sng">
                      <a:solidFill>
                        <a:srgbClr val="919795">
                          <a:alpha val="0"/>
                        </a:srgbClr>
                      </a:solidFill>
                      <a:prstDash val="solid"/>
                      <a:round/>
                      <a:headEnd type="none" w="sm" len="sm"/>
                      <a:tailEnd type="none" w="sm" len="sm"/>
                    </a:lnB>
                  </a:tcPr>
                </a:tc>
                <a:extLst>
                  <a:ext uri="{0D108BD9-81ED-4DB2-BD59-A6C34878D82A}">
                    <a16:rowId xmlns:a16="http://schemas.microsoft.com/office/drawing/2014/main" val="10002"/>
                  </a:ext>
                </a:extLst>
              </a:tr>
              <a:tr h="1796225">
                <a:tc>
                  <a:txBody>
                    <a:bodyPr/>
                    <a:lstStyle/>
                    <a:p>
                      <a:pPr marL="0" marR="0" lvl="0" indent="0" algn="l" rtl="0">
                        <a:spcBef>
                          <a:spcPts val="0"/>
                        </a:spcBef>
                        <a:spcAft>
                          <a:spcPts val="0"/>
                        </a:spcAft>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A9B1AD">
                          <a:alpha val="0"/>
                        </a:srgbClr>
                      </a:solidFill>
                      <a:prstDash val="solid"/>
                      <a:round/>
                      <a:headEnd type="none" w="sm" len="sm"/>
                      <a:tailEnd type="none" w="sm" len="sm"/>
                    </a:lnL>
                    <a:lnR w="9525" cap="flat" cmpd="sng">
                      <a:solidFill>
                        <a:srgbClr val="A9B1AD">
                          <a:alpha val="0"/>
                        </a:srgbClr>
                      </a:solidFill>
                      <a:prstDash val="solid"/>
                      <a:round/>
                      <a:headEnd type="none" w="sm" len="sm"/>
                      <a:tailEnd type="none" w="sm" len="sm"/>
                    </a:lnR>
                    <a:lnT w="12700" cap="flat" cmpd="sng">
                      <a:solidFill>
                        <a:srgbClr val="A9B1AD">
                          <a:alpha val="0"/>
                        </a:srgbClr>
                      </a:solidFill>
                      <a:prstDash val="solid"/>
                      <a:round/>
                      <a:headEnd type="none" w="sm" len="sm"/>
                      <a:tailEnd type="none" w="sm" len="sm"/>
                    </a:lnT>
                    <a:lnB w="12700" cap="flat" cmpd="sng">
                      <a:solidFill>
                        <a:srgbClr val="A9B1AD">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Accelerating and Scaling Data Manipulation</a:t>
                      </a:r>
                      <a:endParaRPr/>
                    </a:p>
                  </a:txBody>
                  <a:tcPr marL="0" marR="365750" marT="0" marB="0" anchor="ctr">
                    <a:lnL w="9525" cap="flat" cmpd="sng">
                      <a:solidFill>
                        <a:srgbClr val="A9B1AD">
                          <a:alpha val="0"/>
                        </a:srgbClr>
                      </a:solidFill>
                      <a:prstDash val="solid"/>
                      <a:round/>
                      <a:headEnd type="none" w="sm" len="sm"/>
                      <a:tailEnd type="none" w="sm" len="sm"/>
                    </a:lnL>
                    <a:lnR w="9525" cap="flat" cmpd="sng">
                      <a:solidFill>
                        <a:srgbClr val="919795">
                          <a:alpha val="0"/>
                        </a:srgbClr>
                      </a:solidFill>
                      <a:prstDash val="solid"/>
                      <a:round/>
                      <a:headEnd type="none" w="sm" len="sm"/>
                      <a:tailEnd type="none" w="sm" len="sm"/>
                    </a:lnR>
                    <a:lnT w="12700" cap="flat" cmpd="sng">
                      <a:solidFill>
                        <a:srgbClr val="919795">
                          <a:alpha val="0"/>
                        </a:srgbClr>
                      </a:solidFill>
                      <a:prstDash val="solid"/>
                      <a:round/>
                      <a:headEnd type="none" w="sm" len="sm"/>
                      <a:tailEnd type="none" w="sm" len="sm"/>
                    </a:lnT>
                    <a:lnB w="12700" cap="flat" cmpd="sng">
                      <a:solidFill>
                        <a:srgbClr val="919795">
                          <a:alpha val="0"/>
                        </a:srgbClr>
                      </a:solidFill>
                      <a:prstDash val="solid"/>
                      <a:round/>
                      <a:headEnd type="none" w="sm" len="sm"/>
                      <a:tailEnd type="none" w="sm" len="sm"/>
                    </a:lnB>
                  </a:tcPr>
                </a:tc>
                <a:extLst>
                  <a:ext uri="{0D108BD9-81ED-4DB2-BD59-A6C34878D82A}">
                    <a16:rowId xmlns:a16="http://schemas.microsoft.com/office/drawing/2014/main" val="10003"/>
                  </a:ext>
                </a:extLst>
              </a:tr>
              <a:tr h="1796225">
                <a:tc>
                  <a:txBody>
                    <a:bodyPr/>
                    <a:lstStyle/>
                    <a:p>
                      <a:pPr marL="0" lvl="0" indent="0" algn="l" rtl="0">
                        <a:spcBef>
                          <a:spcPts val="0"/>
                        </a:spcBef>
                        <a:spcAft>
                          <a:spcPts val="0"/>
                        </a:spcAft>
                        <a:buClr>
                          <a:schemeClr val="lt1"/>
                        </a:buClr>
                        <a:buFont typeface="Arial"/>
                        <a:buNone/>
                      </a:pPr>
                      <a:r>
                        <a:rPr lang="en-US" sz="5400">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A9B1AD">
                          <a:alpha val="0"/>
                        </a:srgbClr>
                      </a:solidFill>
                      <a:prstDash val="solid"/>
                      <a:round/>
                      <a:headEnd type="none" w="sm" len="sm"/>
                      <a:tailEnd type="none" w="sm" len="sm"/>
                    </a:lnL>
                    <a:lnR w="9525" cap="flat" cmpd="sng">
                      <a:solidFill>
                        <a:srgbClr val="A9B1AD">
                          <a:alpha val="0"/>
                        </a:srgbClr>
                      </a:solidFill>
                      <a:prstDash val="solid"/>
                      <a:round/>
                      <a:headEnd type="none" w="sm" len="sm"/>
                      <a:tailEnd type="none" w="sm" len="sm"/>
                    </a:lnR>
                    <a:lnT w="12700" cap="flat" cmpd="sng">
                      <a:solidFill>
                        <a:srgbClr val="A9B1AD">
                          <a:alpha val="0"/>
                        </a:srgbClr>
                      </a:solidFill>
                      <a:prstDash val="solid"/>
                      <a:round/>
                      <a:headEnd type="none" w="sm" len="sm"/>
                      <a:tailEnd type="none" w="sm" len="sm"/>
                    </a:lnT>
                    <a:lnB w="9525" cap="flat" cmpd="sng">
                      <a:solidFill>
                        <a:srgbClr val="A9B1AD">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Hands-On Lab</a:t>
                      </a:r>
                      <a:endParaRPr sz="400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A9B1A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919795">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47" name="Google Shape;447;p45"/>
          <p:cNvSpPr txBox="1"/>
          <p:nvPr/>
        </p:nvSpPr>
        <p:spPr>
          <a:xfrm>
            <a:off x="19524558" y="5114484"/>
            <a:ext cx="112491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a:solidFill>
                  <a:srgbClr val="76B900"/>
                </a:solidFill>
                <a:latin typeface="NVIDIA Sans"/>
                <a:ea typeface="NVIDIA Sans"/>
                <a:cs typeface="NVIDIA Sans"/>
                <a:sym typeface="NVIDIA Sans"/>
              </a:rPr>
              <a:t>Section </a:t>
            </a:r>
            <a:r>
              <a:rPr lang="en-US" sz="9600" b="1" i="0" u="none" strike="noStrike" cap="none">
                <a:solidFill>
                  <a:srgbClr val="76B900"/>
                </a:solidFill>
                <a:latin typeface="NVIDIA Sans"/>
                <a:ea typeface="NVIDIA Sans"/>
                <a:cs typeface="NVIDIA Sans"/>
                <a:sym typeface="NVIDIA Sans"/>
              </a:rPr>
              <a:t>Agenda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Accelerating Data Processing</a:t>
            </a:r>
            <a:endParaRPr/>
          </a:p>
        </p:txBody>
      </p:sp>
      <p:sp>
        <p:nvSpPr>
          <p:cNvPr id="974" name="Google Shape;974;p9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Choosing tools based on use case, data size, performance requirements, and existing infrastructure</a:t>
            </a:r>
            <a:endParaRPr/>
          </a:p>
        </p:txBody>
      </p:sp>
      <p:cxnSp>
        <p:nvCxnSpPr>
          <p:cNvPr id="975" name="Google Shape;975;p91"/>
          <p:cNvCxnSpPr/>
          <p:nvPr/>
        </p:nvCxnSpPr>
        <p:spPr>
          <a:xfrm>
            <a:off x="2514600" y="13196370"/>
            <a:ext cx="31546800" cy="0"/>
          </a:xfrm>
          <a:prstGeom prst="straightConnector1">
            <a:avLst/>
          </a:prstGeom>
          <a:noFill/>
          <a:ln w="76200" cap="flat" cmpd="sng">
            <a:solidFill>
              <a:schemeClr val="dk2"/>
            </a:solidFill>
            <a:prstDash val="solid"/>
            <a:round/>
            <a:headEnd type="none" w="med" len="med"/>
            <a:tailEnd type="triangle" w="med" len="med"/>
          </a:ln>
        </p:spPr>
      </p:cxnSp>
      <p:sp>
        <p:nvSpPr>
          <p:cNvPr id="976" name="Google Shape;976;p91"/>
          <p:cNvSpPr/>
          <p:nvPr/>
        </p:nvSpPr>
        <p:spPr>
          <a:xfrm>
            <a:off x="4964625" y="5650238"/>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pandas</a:t>
            </a:r>
            <a:endParaRPr sz="5000"/>
          </a:p>
        </p:txBody>
      </p:sp>
      <p:sp>
        <p:nvSpPr>
          <p:cNvPr id="977" name="Google Shape;977;p91"/>
          <p:cNvSpPr/>
          <p:nvPr/>
        </p:nvSpPr>
        <p:spPr>
          <a:xfrm>
            <a:off x="15453300" y="8089800"/>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Polars</a:t>
            </a:r>
            <a:endParaRPr sz="5000"/>
          </a:p>
        </p:txBody>
      </p:sp>
      <p:sp>
        <p:nvSpPr>
          <p:cNvPr id="978" name="Google Shape;978;p91"/>
          <p:cNvSpPr/>
          <p:nvPr/>
        </p:nvSpPr>
        <p:spPr>
          <a:xfrm>
            <a:off x="25941975" y="10529363"/>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Spark | Dask</a:t>
            </a:r>
            <a:endParaRPr sz="3000"/>
          </a:p>
        </p:txBody>
      </p:sp>
      <p:sp>
        <p:nvSpPr>
          <p:cNvPr id="979" name="Google Shape;979;p91"/>
          <p:cNvSpPr/>
          <p:nvPr/>
        </p:nvSpPr>
        <p:spPr>
          <a:xfrm>
            <a:off x="4964625"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operates in-memory</a:t>
            </a:r>
            <a:endParaRPr sz="3300"/>
          </a:p>
          <a:p>
            <a:pPr marL="457200" lvl="0" indent="-438150" algn="l" rtl="0">
              <a:spcBef>
                <a:spcPts val="0"/>
              </a:spcBef>
              <a:spcAft>
                <a:spcPts val="0"/>
              </a:spcAft>
              <a:buSzPts val="3300"/>
              <a:buChar char="●"/>
            </a:pPr>
            <a:r>
              <a:rPr lang="en-US" sz="3300"/>
              <a:t>eager execution</a:t>
            </a:r>
            <a:endParaRPr sz="3300"/>
          </a:p>
          <a:p>
            <a:pPr marL="457200" lvl="0" indent="-438150" algn="l" rtl="0">
              <a:spcBef>
                <a:spcPts val="0"/>
              </a:spcBef>
              <a:spcAft>
                <a:spcPts val="0"/>
              </a:spcAft>
              <a:buSzPts val="3300"/>
              <a:buChar char="●"/>
            </a:pPr>
            <a:r>
              <a:rPr lang="en-US" sz="3300"/>
              <a:t>suited for smaller datasets (up to 1GB)</a:t>
            </a:r>
            <a:endParaRPr sz="3300"/>
          </a:p>
        </p:txBody>
      </p:sp>
      <p:sp>
        <p:nvSpPr>
          <p:cNvPr id="980" name="Google Shape;980;p91"/>
          <p:cNvSpPr/>
          <p:nvPr/>
        </p:nvSpPr>
        <p:spPr>
          <a:xfrm>
            <a:off x="15453300"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handles larger-than-memory data</a:t>
            </a:r>
            <a:endParaRPr sz="3300"/>
          </a:p>
          <a:p>
            <a:pPr marL="457200" lvl="0" indent="-438150" algn="l" rtl="0">
              <a:spcBef>
                <a:spcPts val="0"/>
              </a:spcBef>
              <a:spcAft>
                <a:spcPts val="0"/>
              </a:spcAft>
              <a:buSzPts val="3300"/>
              <a:buChar char="●"/>
            </a:pPr>
            <a:r>
              <a:rPr lang="en-US" sz="3300"/>
              <a:t>lazy execution</a:t>
            </a:r>
            <a:endParaRPr sz="3300"/>
          </a:p>
          <a:p>
            <a:pPr marL="457200" lvl="0" indent="-438150" algn="l" rtl="0">
              <a:spcBef>
                <a:spcPts val="0"/>
              </a:spcBef>
              <a:spcAft>
                <a:spcPts val="0"/>
              </a:spcAft>
              <a:buSzPts val="3300"/>
              <a:buChar char="●"/>
            </a:pPr>
            <a:r>
              <a:rPr lang="en-US" sz="3300"/>
              <a:t>suited for medium to large datasets (1GB - low hundreds GB)</a:t>
            </a:r>
            <a:endParaRPr sz="3300"/>
          </a:p>
        </p:txBody>
      </p:sp>
      <p:sp>
        <p:nvSpPr>
          <p:cNvPr id="981" name="Google Shape;981;p91"/>
          <p:cNvSpPr/>
          <p:nvPr/>
        </p:nvSpPr>
        <p:spPr>
          <a:xfrm>
            <a:off x="25941975"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distributed computing</a:t>
            </a:r>
            <a:endParaRPr sz="3300"/>
          </a:p>
          <a:p>
            <a:pPr marL="457200" lvl="0" indent="-438150" algn="l" rtl="0">
              <a:spcBef>
                <a:spcPts val="0"/>
              </a:spcBef>
              <a:spcAft>
                <a:spcPts val="0"/>
              </a:spcAft>
              <a:buSzPts val="3300"/>
              <a:buChar char="●"/>
            </a:pPr>
            <a:r>
              <a:rPr lang="en-US" sz="3300"/>
              <a:t>lazy execution</a:t>
            </a:r>
            <a:endParaRPr sz="3300"/>
          </a:p>
          <a:p>
            <a:pPr marL="457200" lvl="0" indent="-438150" algn="l" rtl="0">
              <a:spcBef>
                <a:spcPts val="0"/>
              </a:spcBef>
              <a:spcAft>
                <a:spcPts val="0"/>
              </a:spcAft>
              <a:buSzPts val="3300"/>
              <a:buChar char="●"/>
            </a:pPr>
            <a:r>
              <a:rPr lang="en-US" sz="3300"/>
              <a:t>suited for massive datasets across cluster of machines</a:t>
            </a:r>
            <a:endParaRPr sz="3300"/>
          </a:p>
          <a:p>
            <a:pPr marL="457200" lvl="0" indent="-438150" algn="l" rtl="0">
              <a:spcBef>
                <a:spcPts val="0"/>
              </a:spcBef>
              <a:spcAft>
                <a:spcPts val="0"/>
              </a:spcAft>
              <a:buSzPts val="3300"/>
              <a:buChar char="●"/>
            </a:pPr>
            <a:r>
              <a:rPr lang="en-US" sz="3300"/>
              <a:t>requires more setup, overhead, and resources</a:t>
            </a:r>
            <a:endParaRPr sz="3300"/>
          </a:p>
        </p:txBody>
      </p:sp>
      <p:cxnSp>
        <p:nvCxnSpPr>
          <p:cNvPr id="982" name="Google Shape;982;p91"/>
          <p:cNvCxnSpPr/>
          <p:nvPr/>
        </p:nvCxnSpPr>
        <p:spPr>
          <a:xfrm rot="10800000">
            <a:off x="3808200" y="4854375"/>
            <a:ext cx="0" cy="9434100"/>
          </a:xfrm>
          <a:prstGeom prst="straightConnector1">
            <a:avLst/>
          </a:prstGeom>
          <a:noFill/>
          <a:ln w="76200" cap="flat" cmpd="sng">
            <a:solidFill>
              <a:schemeClr val="dk2"/>
            </a:solidFill>
            <a:prstDash val="solid"/>
            <a:round/>
            <a:headEnd type="none" w="med" len="med"/>
            <a:tailEnd type="triangle" w="med" len="med"/>
          </a:ln>
        </p:spPr>
      </p:cxnSp>
      <p:sp>
        <p:nvSpPr>
          <p:cNvPr id="983" name="Google Shape;983;p91"/>
          <p:cNvSpPr txBox="1"/>
          <p:nvPr/>
        </p:nvSpPr>
        <p:spPr>
          <a:xfrm rot="-5400000">
            <a:off x="972300" y="6576363"/>
            <a:ext cx="4548600" cy="11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4000"/>
              <a:t>User Friendliness</a:t>
            </a:r>
            <a:endParaRPr sz="4000"/>
          </a:p>
        </p:txBody>
      </p:sp>
      <p:sp>
        <p:nvSpPr>
          <p:cNvPr id="984" name="Google Shape;984;p91"/>
          <p:cNvSpPr txBox="1"/>
          <p:nvPr/>
        </p:nvSpPr>
        <p:spPr>
          <a:xfrm>
            <a:off x="30429900" y="13215125"/>
            <a:ext cx="3631500" cy="11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4000"/>
              <a:t>Performance</a:t>
            </a:r>
            <a:endParaRPr sz="4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9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Accelerating Data Processing</a:t>
            </a:r>
            <a:endParaRPr/>
          </a:p>
        </p:txBody>
      </p:sp>
      <p:sp>
        <p:nvSpPr>
          <p:cNvPr id="991" name="Google Shape;991;p9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Choosing tools based on use case, data size, performance requirements, and existing infrastructure</a:t>
            </a:r>
            <a:endParaRPr/>
          </a:p>
        </p:txBody>
      </p:sp>
      <p:cxnSp>
        <p:nvCxnSpPr>
          <p:cNvPr id="992" name="Google Shape;992;p92"/>
          <p:cNvCxnSpPr/>
          <p:nvPr/>
        </p:nvCxnSpPr>
        <p:spPr>
          <a:xfrm>
            <a:off x="2514600" y="13196370"/>
            <a:ext cx="31546800" cy="0"/>
          </a:xfrm>
          <a:prstGeom prst="straightConnector1">
            <a:avLst/>
          </a:prstGeom>
          <a:noFill/>
          <a:ln w="76200" cap="flat" cmpd="sng">
            <a:solidFill>
              <a:schemeClr val="dk2"/>
            </a:solidFill>
            <a:prstDash val="solid"/>
            <a:round/>
            <a:headEnd type="none" w="med" len="med"/>
            <a:tailEnd type="triangle" w="med" len="med"/>
          </a:ln>
        </p:spPr>
      </p:cxnSp>
      <p:sp>
        <p:nvSpPr>
          <p:cNvPr id="993" name="Google Shape;993;p92"/>
          <p:cNvSpPr/>
          <p:nvPr/>
        </p:nvSpPr>
        <p:spPr>
          <a:xfrm>
            <a:off x="4964625" y="5650238"/>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pandas</a:t>
            </a:r>
            <a:endParaRPr sz="5000"/>
          </a:p>
        </p:txBody>
      </p:sp>
      <p:sp>
        <p:nvSpPr>
          <p:cNvPr id="994" name="Google Shape;994;p92"/>
          <p:cNvSpPr/>
          <p:nvPr/>
        </p:nvSpPr>
        <p:spPr>
          <a:xfrm>
            <a:off x="15453300" y="8089800"/>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Polars</a:t>
            </a:r>
            <a:endParaRPr sz="5000"/>
          </a:p>
        </p:txBody>
      </p:sp>
      <p:sp>
        <p:nvSpPr>
          <p:cNvPr id="995" name="Google Shape;995;p92"/>
          <p:cNvSpPr/>
          <p:nvPr/>
        </p:nvSpPr>
        <p:spPr>
          <a:xfrm>
            <a:off x="25941975" y="10529363"/>
            <a:ext cx="5669400" cy="22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a:t>Spark | Dask</a:t>
            </a:r>
            <a:endParaRPr sz="3000"/>
          </a:p>
        </p:txBody>
      </p:sp>
      <p:cxnSp>
        <p:nvCxnSpPr>
          <p:cNvPr id="996" name="Google Shape;996;p92"/>
          <p:cNvCxnSpPr/>
          <p:nvPr/>
        </p:nvCxnSpPr>
        <p:spPr>
          <a:xfrm rot="10800000">
            <a:off x="3808200" y="4854375"/>
            <a:ext cx="0" cy="9434100"/>
          </a:xfrm>
          <a:prstGeom prst="straightConnector1">
            <a:avLst/>
          </a:prstGeom>
          <a:noFill/>
          <a:ln w="76200" cap="flat" cmpd="sng">
            <a:solidFill>
              <a:schemeClr val="dk2"/>
            </a:solidFill>
            <a:prstDash val="solid"/>
            <a:round/>
            <a:headEnd type="none" w="med" len="med"/>
            <a:tailEnd type="triangle" w="med" len="med"/>
          </a:ln>
        </p:spPr>
      </p:cxnSp>
      <p:sp>
        <p:nvSpPr>
          <p:cNvPr id="997" name="Google Shape;997;p92"/>
          <p:cNvSpPr txBox="1"/>
          <p:nvPr/>
        </p:nvSpPr>
        <p:spPr>
          <a:xfrm rot="-5400000">
            <a:off x="972300" y="6576363"/>
            <a:ext cx="4548600" cy="11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4000"/>
              <a:t>User Friendliness</a:t>
            </a:r>
            <a:endParaRPr sz="4000"/>
          </a:p>
        </p:txBody>
      </p:sp>
      <p:sp>
        <p:nvSpPr>
          <p:cNvPr id="998" name="Google Shape;998;p92"/>
          <p:cNvSpPr txBox="1"/>
          <p:nvPr/>
        </p:nvSpPr>
        <p:spPr>
          <a:xfrm>
            <a:off x="30429900" y="13215125"/>
            <a:ext cx="3631500" cy="11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4000"/>
              <a:t>Performance</a:t>
            </a:r>
            <a:endParaRPr sz="4000"/>
          </a:p>
        </p:txBody>
      </p:sp>
      <p:sp>
        <p:nvSpPr>
          <p:cNvPr id="999" name="Google Shape;999;p92"/>
          <p:cNvSpPr txBox="1"/>
          <p:nvPr/>
        </p:nvSpPr>
        <p:spPr>
          <a:xfrm>
            <a:off x="7562250" y="6730950"/>
            <a:ext cx="21451500" cy="494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0">
                <a:solidFill>
                  <a:schemeClr val="dk2"/>
                </a:solidFill>
              </a:rPr>
              <a:t>ACCELERATED BY RAPIDS cuDF</a:t>
            </a:r>
            <a:endParaRPr sz="10000">
              <a:solidFill>
                <a:schemeClr val="dk2"/>
              </a:solidFill>
            </a:endParaRPr>
          </a:p>
        </p:txBody>
      </p:sp>
      <p:sp>
        <p:nvSpPr>
          <p:cNvPr id="1000" name="Google Shape;1000;p92"/>
          <p:cNvSpPr/>
          <p:nvPr/>
        </p:nvSpPr>
        <p:spPr>
          <a:xfrm>
            <a:off x="4964625"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operates in-memory</a:t>
            </a:r>
            <a:endParaRPr sz="3300"/>
          </a:p>
          <a:p>
            <a:pPr marL="457200" lvl="0" indent="-438150" algn="l" rtl="0">
              <a:spcBef>
                <a:spcPts val="0"/>
              </a:spcBef>
              <a:spcAft>
                <a:spcPts val="0"/>
              </a:spcAft>
              <a:buSzPts val="3300"/>
              <a:buChar char="●"/>
            </a:pPr>
            <a:r>
              <a:rPr lang="en-US" sz="3300"/>
              <a:t>eager execution</a:t>
            </a:r>
            <a:endParaRPr sz="3300"/>
          </a:p>
          <a:p>
            <a:pPr marL="457200" lvl="0" indent="-438150" algn="l" rtl="0">
              <a:spcBef>
                <a:spcPts val="0"/>
              </a:spcBef>
              <a:spcAft>
                <a:spcPts val="0"/>
              </a:spcAft>
              <a:buSzPts val="3300"/>
              <a:buChar char="●"/>
            </a:pPr>
            <a:r>
              <a:rPr lang="en-US" sz="3300"/>
              <a:t>suited for smaller datasets (up to 1GB)</a:t>
            </a:r>
            <a:endParaRPr sz="3300"/>
          </a:p>
        </p:txBody>
      </p:sp>
      <p:sp>
        <p:nvSpPr>
          <p:cNvPr id="1001" name="Google Shape;1001;p92"/>
          <p:cNvSpPr/>
          <p:nvPr/>
        </p:nvSpPr>
        <p:spPr>
          <a:xfrm>
            <a:off x="15453300"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handles larger-than-memory data</a:t>
            </a:r>
            <a:endParaRPr sz="3300"/>
          </a:p>
          <a:p>
            <a:pPr marL="457200" lvl="0" indent="-438150" algn="l" rtl="0">
              <a:spcBef>
                <a:spcPts val="0"/>
              </a:spcBef>
              <a:spcAft>
                <a:spcPts val="0"/>
              </a:spcAft>
              <a:buSzPts val="3300"/>
              <a:buChar char="●"/>
            </a:pPr>
            <a:r>
              <a:rPr lang="en-US" sz="3300"/>
              <a:t>lazy execution</a:t>
            </a:r>
            <a:endParaRPr sz="3300"/>
          </a:p>
          <a:p>
            <a:pPr marL="457200" lvl="0" indent="-438150" algn="l" rtl="0">
              <a:spcBef>
                <a:spcPts val="0"/>
              </a:spcBef>
              <a:spcAft>
                <a:spcPts val="0"/>
              </a:spcAft>
              <a:buSzPts val="3300"/>
              <a:buChar char="●"/>
            </a:pPr>
            <a:r>
              <a:rPr lang="en-US" sz="3300"/>
              <a:t>suited for medium to large datasets (1GB - low hundreds GB)</a:t>
            </a:r>
            <a:endParaRPr sz="3300"/>
          </a:p>
        </p:txBody>
      </p:sp>
      <p:sp>
        <p:nvSpPr>
          <p:cNvPr id="1002" name="Google Shape;1002;p92"/>
          <p:cNvSpPr/>
          <p:nvPr/>
        </p:nvSpPr>
        <p:spPr>
          <a:xfrm>
            <a:off x="25941975" y="14508150"/>
            <a:ext cx="5669400" cy="3558900"/>
          </a:xfrm>
          <a:prstGeom prst="rect">
            <a:avLst/>
          </a:prstGeom>
          <a:noFill/>
          <a:ln>
            <a:noFill/>
          </a:ln>
        </p:spPr>
        <p:txBody>
          <a:bodyPr spcFirstLastPara="1" wrap="square" lIns="91425" tIns="91425" rIns="91425" bIns="91425" anchor="t" anchorCtr="0">
            <a:noAutofit/>
          </a:bodyPr>
          <a:lstStyle/>
          <a:p>
            <a:pPr marL="457200" lvl="0" indent="-438150" algn="l" rtl="0">
              <a:spcBef>
                <a:spcPts val="0"/>
              </a:spcBef>
              <a:spcAft>
                <a:spcPts val="0"/>
              </a:spcAft>
              <a:buSzPts val="3300"/>
              <a:buChar char="●"/>
            </a:pPr>
            <a:r>
              <a:rPr lang="en-US" sz="3300"/>
              <a:t>distributed computing</a:t>
            </a:r>
            <a:endParaRPr sz="3300"/>
          </a:p>
          <a:p>
            <a:pPr marL="457200" lvl="0" indent="-438150" algn="l" rtl="0">
              <a:spcBef>
                <a:spcPts val="0"/>
              </a:spcBef>
              <a:spcAft>
                <a:spcPts val="0"/>
              </a:spcAft>
              <a:buSzPts val="3300"/>
              <a:buChar char="●"/>
            </a:pPr>
            <a:r>
              <a:rPr lang="en-US" sz="3300"/>
              <a:t>lazy execution</a:t>
            </a:r>
            <a:endParaRPr sz="3300"/>
          </a:p>
          <a:p>
            <a:pPr marL="457200" lvl="0" indent="-438150" algn="l" rtl="0">
              <a:spcBef>
                <a:spcPts val="0"/>
              </a:spcBef>
              <a:spcAft>
                <a:spcPts val="0"/>
              </a:spcAft>
              <a:buSzPts val="3300"/>
              <a:buChar char="●"/>
            </a:pPr>
            <a:r>
              <a:rPr lang="en-US" sz="3300"/>
              <a:t>suited for massive datasets across cluster of machines</a:t>
            </a:r>
            <a:endParaRPr sz="3300"/>
          </a:p>
          <a:p>
            <a:pPr marL="457200" lvl="0" indent="-438150" algn="l" rtl="0">
              <a:spcBef>
                <a:spcPts val="0"/>
              </a:spcBef>
              <a:spcAft>
                <a:spcPts val="0"/>
              </a:spcAft>
              <a:buSzPts val="3300"/>
              <a:buChar char="●"/>
            </a:pPr>
            <a:r>
              <a:rPr lang="en-US" sz="3300"/>
              <a:t>requires more setup, overhead, and resources</a:t>
            </a:r>
            <a:endParaRPr sz="33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The study of data to extract meaningful insights</a:t>
            </a:r>
            <a:endParaRPr/>
          </a:p>
        </p:txBody>
      </p:sp>
      <p:sp>
        <p:nvSpPr>
          <p:cNvPr id="454" name="Google Shape;454;p4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lnSpc>
                <a:spcPct val="150000"/>
              </a:lnSpc>
              <a:spcBef>
                <a:spcPts val="3000"/>
              </a:spcBef>
              <a:spcAft>
                <a:spcPts val="0"/>
              </a:spcAft>
              <a:buSzPts val="4400"/>
              <a:buChar char="●"/>
            </a:pPr>
            <a:r>
              <a:rPr lang="en-US"/>
              <a:t>Data science is a multidisciplinary approach that combines principles and practices from the fields of mathematics, statistics, artificial intelligence, and computer engineering to analyze large amounts of data. </a:t>
            </a:r>
            <a:endParaRPr/>
          </a:p>
          <a:p>
            <a:pPr marL="0" lvl="0" indent="0" algn="l" rtl="0">
              <a:lnSpc>
                <a:spcPct val="150000"/>
              </a:lnSpc>
              <a:spcBef>
                <a:spcPts val="3000"/>
              </a:spcBef>
              <a:spcAft>
                <a:spcPts val="0"/>
              </a:spcAft>
              <a:buNone/>
            </a:pPr>
            <a:endParaRPr/>
          </a:p>
          <a:p>
            <a:pPr marL="457200" lvl="0" indent="-508000" algn="l" rtl="0">
              <a:lnSpc>
                <a:spcPct val="150000"/>
              </a:lnSpc>
              <a:spcBef>
                <a:spcPts val="3000"/>
              </a:spcBef>
              <a:spcAft>
                <a:spcPts val="0"/>
              </a:spcAft>
              <a:buSzPts val="4400"/>
              <a:buChar char="●"/>
            </a:pPr>
            <a:r>
              <a:rPr lang="en-US"/>
              <a:t>More than just quantitative analysis - it combines knowledge in using tools, methods, and technology to generate meaning from data</a:t>
            </a:r>
            <a:endParaRPr/>
          </a:p>
          <a:p>
            <a:pPr marL="0" lvl="0" indent="0" algn="l" rtl="0">
              <a:lnSpc>
                <a:spcPct val="150000"/>
              </a:lnSpc>
              <a:spcBef>
                <a:spcPts val="3000"/>
              </a:spcBef>
              <a:spcAft>
                <a:spcPts val="0"/>
              </a:spcAft>
              <a:buNone/>
            </a:pPr>
            <a:endParaRPr/>
          </a:p>
          <a:p>
            <a:pPr marL="457200" lvl="0" indent="-508000" algn="l" rtl="0">
              <a:lnSpc>
                <a:spcPct val="150000"/>
              </a:lnSpc>
              <a:spcBef>
                <a:spcPts val="3000"/>
              </a:spcBef>
              <a:spcAft>
                <a:spcPts val="0"/>
              </a:spcAft>
              <a:buSzPts val="4400"/>
              <a:buChar char="●"/>
            </a:pPr>
            <a:r>
              <a:rPr lang="en-US"/>
              <a:t>Helps to ask and answer questions like: </a:t>
            </a:r>
            <a:endParaRPr/>
          </a:p>
          <a:p>
            <a:pPr marL="914400" lvl="1" indent="-482600" algn="l" rtl="0">
              <a:lnSpc>
                <a:spcPct val="150000"/>
              </a:lnSpc>
              <a:spcBef>
                <a:spcPts val="0"/>
              </a:spcBef>
              <a:spcAft>
                <a:spcPts val="0"/>
              </a:spcAft>
              <a:buSzPts val="4000"/>
              <a:buChar char="○"/>
            </a:pPr>
            <a:r>
              <a:rPr lang="en-US"/>
              <a:t>Descriptive Analysis (what happened)</a:t>
            </a:r>
            <a:endParaRPr/>
          </a:p>
          <a:p>
            <a:pPr marL="914400" lvl="1" indent="-482600" algn="l" rtl="0">
              <a:lnSpc>
                <a:spcPct val="150000"/>
              </a:lnSpc>
              <a:spcBef>
                <a:spcPts val="0"/>
              </a:spcBef>
              <a:spcAft>
                <a:spcPts val="0"/>
              </a:spcAft>
              <a:buSzPts val="4000"/>
              <a:buChar char="○"/>
            </a:pPr>
            <a:r>
              <a:rPr lang="en-US"/>
              <a:t>Diagnostic Analysis (why it happened)</a:t>
            </a:r>
            <a:endParaRPr/>
          </a:p>
          <a:p>
            <a:pPr marL="914400" lvl="1" indent="-482600" algn="l" rtl="0">
              <a:lnSpc>
                <a:spcPct val="150000"/>
              </a:lnSpc>
              <a:spcBef>
                <a:spcPts val="0"/>
              </a:spcBef>
              <a:spcAft>
                <a:spcPts val="0"/>
              </a:spcAft>
              <a:buSzPts val="4000"/>
              <a:buChar char="○"/>
            </a:pPr>
            <a:r>
              <a:rPr lang="en-US"/>
              <a:t>Predictive Analysis (what will happen)</a:t>
            </a:r>
            <a:endParaRPr/>
          </a:p>
          <a:p>
            <a:pPr marL="914400" lvl="1" indent="-482600" algn="l" rtl="0">
              <a:lnSpc>
                <a:spcPct val="150000"/>
              </a:lnSpc>
              <a:spcBef>
                <a:spcPts val="0"/>
              </a:spcBef>
              <a:spcAft>
                <a:spcPts val="0"/>
              </a:spcAft>
              <a:buSzPts val="4000"/>
              <a:buChar char="○"/>
            </a:pPr>
            <a:r>
              <a:rPr lang="en-US"/>
              <a:t>Prescriptive Analysis (what can be done with the results)</a:t>
            </a:r>
            <a:endParaRPr/>
          </a:p>
        </p:txBody>
      </p:sp>
      <p:sp>
        <p:nvSpPr>
          <p:cNvPr id="455" name="Google Shape;455;p4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Science Overview</a:t>
            </a:r>
            <a:endParaRPr/>
          </a:p>
        </p:txBody>
      </p:sp>
      <p:grpSp>
        <p:nvGrpSpPr>
          <p:cNvPr id="456" name="Google Shape;456;p46"/>
          <p:cNvGrpSpPr/>
          <p:nvPr/>
        </p:nvGrpSpPr>
        <p:grpSpPr>
          <a:xfrm>
            <a:off x="25793450" y="10711175"/>
            <a:ext cx="8267950" cy="7787250"/>
            <a:chOff x="24309350" y="9879200"/>
            <a:chExt cx="8267950" cy="7787250"/>
          </a:xfrm>
        </p:grpSpPr>
        <p:sp>
          <p:nvSpPr>
            <p:cNvPr id="457" name="Google Shape;457;p46"/>
            <p:cNvSpPr/>
            <p:nvPr/>
          </p:nvSpPr>
          <p:spPr>
            <a:xfrm>
              <a:off x="25751450" y="9879200"/>
              <a:ext cx="5383800" cy="5191500"/>
            </a:xfrm>
            <a:prstGeom prst="ellipse">
              <a:avLst/>
            </a:prstGeom>
            <a:noFill/>
            <a:ln w="38100"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US" sz="5100"/>
                <a:t>Business</a:t>
              </a:r>
              <a:endParaRPr sz="5100"/>
            </a:p>
          </p:txBody>
        </p:sp>
        <p:sp>
          <p:nvSpPr>
            <p:cNvPr id="458" name="Google Shape;458;p46"/>
            <p:cNvSpPr/>
            <p:nvPr/>
          </p:nvSpPr>
          <p:spPr>
            <a:xfrm>
              <a:off x="24309350" y="12474950"/>
              <a:ext cx="5383800" cy="5191500"/>
            </a:xfrm>
            <a:prstGeom prst="ellipse">
              <a:avLst/>
            </a:prstGeom>
            <a:noFill/>
            <a:ln w="381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lvl="0" indent="0" algn="l" rtl="0">
                <a:spcBef>
                  <a:spcPts val="0"/>
                </a:spcBef>
                <a:spcAft>
                  <a:spcPts val="0"/>
                </a:spcAft>
                <a:buNone/>
              </a:pPr>
              <a:r>
                <a:rPr lang="en-US" sz="5100"/>
                <a:t>Math &amp; Statistics</a:t>
              </a:r>
              <a:endParaRPr sz="5100"/>
            </a:p>
          </p:txBody>
        </p:sp>
        <p:sp>
          <p:nvSpPr>
            <p:cNvPr id="459" name="Google Shape;459;p46"/>
            <p:cNvSpPr/>
            <p:nvPr/>
          </p:nvSpPr>
          <p:spPr>
            <a:xfrm>
              <a:off x="27193500" y="12474950"/>
              <a:ext cx="5383800" cy="5191500"/>
            </a:xfrm>
            <a:prstGeom prst="ellipse">
              <a:avLst/>
            </a:prstGeom>
            <a:noFill/>
            <a:ln w="381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lvl="0" indent="0" algn="r" rtl="0">
                <a:spcBef>
                  <a:spcPts val="0"/>
                </a:spcBef>
                <a:spcAft>
                  <a:spcPts val="0"/>
                </a:spcAft>
                <a:buNone/>
              </a:pPr>
              <a:r>
                <a:rPr lang="en-US" sz="5100"/>
                <a:t>Computer Science</a:t>
              </a:r>
              <a:endParaRPr sz="5100"/>
            </a:p>
          </p:txBody>
        </p:sp>
        <p:sp>
          <p:nvSpPr>
            <p:cNvPr id="460" name="Google Shape;460;p46"/>
            <p:cNvSpPr txBox="1"/>
            <p:nvPr/>
          </p:nvSpPr>
          <p:spPr>
            <a:xfrm>
              <a:off x="27193500" y="12474950"/>
              <a:ext cx="2499600" cy="259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100"/>
                <a:t>Data Science</a:t>
              </a:r>
              <a:endParaRPr sz="51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7"/>
          <p:cNvSpPr txBox="1">
            <a:spLocks noGrp="1"/>
          </p:cNvSpPr>
          <p:nvPr>
            <p:ph type="body" idx="1"/>
          </p:nvPr>
        </p:nvSpPr>
        <p:spPr>
          <a:xfrm>
            <a:off x="10094409" y="9677086"/>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Telecom</a:t>
            </a:r>
            <a:endParaRPr/>
          </a:p>
        </p:txBody>
      </p:sp>
      <p:sp>
        <p:nvSpPr>
          <p:cNvPr id="467" name="Google Shape;467;p47"/>
          <p:cNvSpPr txBox="1">
            <a:spLocks noGrp="1"/>
          </p:cNvSpPr>
          <p:nvPr>
            <p:ph type="body" idx="13"/>
          </p:nvPr>
        </p:nvSpPr>
        <p:spPr>
          <a:xfrm>
            <a:off x="1637603" y="9677086"/>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Retail</a:t>
            </a:r>
            <a:endParaRPr/>
          </a:p>
        </p:txBody>
      </p:sp>
      <p:sp>
        <p:nvSpPr>
          <p:cNvPr id="468" name="Google Shape;468;p47"/>
          <p:cNvSpPr txBox="1">
            <a:spLocks noGrp="1"/>
          </p:cNvSpPr>
          <p:nvPr>
            <p:ph type="body" idx="14"/>
          </p:nvPr>
        </p:nvSpPr>
        <p:spPr>
          <a:xfrm>
            <a:off x="10094409" y="10364693"/>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sz="2500"/>
              <a:t>Detect Network/Security Anomalies</a:t>
            </a:r>
            <a:endParaRPr sz="2500"/>
          </a:p>
          <a:p>
            <a:pPr marL="0" lvl="0" indent="0" algn="ctr" rtl="0">
              <a:spcBef>
                <a:spcPts val="600"/>
              </a:spcBef>
              <a:spcAft>
                <a:spcPts val="0"/>
              </a:spcAft>
              <a:buNone/>
            </a:pPr>
            <a:r>
              <a:rPr lang="en-US" sz="2500"/>
              <a:t>Forecasting Network Performance</a:t>
            </a:r>
            <a:endParaRPr sz="2500"/>
          </a:p>
          <a:p>
            <a:pPr marL="0" lvl="0" indent="0" algn="ctr" rtl="0">
              <a:spcBef>
                <a:spcPts val="600"/>
              </a:spcBef>
              <a:spcAft>
                <a:spcPts val="0"/>
              </a:spcAft>
              <a:buNone/>
            </a:pPr>
            <a:r>
              <a:rPr lang="en-US" sz="2500"/>
              <a:t>Network Resource Optimization (SON)</a:t>
            </a:r>
            <a:endParaRPr sz="2500"/>
          </a:p>
          <a:p>
            <a:pPr marL="0" lvl="0" indent="0" algn="ctr" rtl="0">
              <a:spcBef>
                <a:spcPts val="600"/>
              </a:spcBef>
              <a:spcAft>
                <a:spcPts val="0"/>
              </a:spcAft>
              <a:buNone/>
            </a:pPr>
            <a:endParaRPr sz="2500"/>
          </a:p>
        </p:txBody>
      </p:sp>
      <p:sp>
        <p:nvSpPr>
          <p:cNvPr id="469" name="Google Shape;469;p47"/>
          <p:cNvSpPr txBox="1">
            <a:spLocks noGrp="1"/>
          </p:cNvSpPr>
          <p:nvPr>
            <p:ph type="body" idx="15"/>
          </p:nvPr>
        </p:nvSpPr>
        <p:spPr>
          <a:xfrm>
            <a:off x="1637603" y="10364693"/>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sz="2500"/>
              <a:t>Supply Chain &amp; Inventory Management</a:t>
            </a:r>
            <a:endParaRPr sz="2500"/>
          </a:p>
          <a:p>
            <a:pPr marL="0" lvl="0" indent="0" algn="ctr" rtl="0">
              <a:spcBef>
                <a:spcPts val="600"/>
              </a:spcBef>
              <a:spcAft>
                <a:spcPts val="0"/>
              </a:spcAft>
              <a:buNone/>
            </a:pPr>
            <a:r>
              <a:rPr lang="en-US" sz="2500"/>
              <a:t>Price Management / Markdown Optimization</a:t>
            </a:r>
            <a:endParaRPr sz="2500"/>
          </a:p>
          <a:p>
            <a:pPr marL="0" lvl="0" indent="0" algn="ctr" rtl="0">
              <a:spcBef>
                <a:spcPts val="600"/>
              </a:spcBef>
              <a:spcAft>
                <a:spcPts val="0"/>
              </a:spcAft>
              <a:buNone/>
            </a:pPr>
            <a:r>
              <a:rPr lang="en-US" sz="2500"/>
              <a:t>Promotion Prioritization And Ad Targeting</a:t>
            </a:r>
            <a:endParaRPr sz="2500"/>
          </a:p>
          <a:p>
            <a:pPr marL="0" lvl="0" indent="0" algn="ctr" rtl="0">
              <a:spcBef>
                <a:spcPts val="600"/>
              </a:spcBef>
              <a:spcAft>
                <a:spcPts val="0"/>
              </a:spcAft>
              <a:buNone/>
            </a:pPr>
            <a:endParaRPr sz="2500"/>
          </a:p>
        </p:txBody>
      </p:sp>
      <p:sp>
        <p:nvSpPr>
          <p:cNvPr id="470" name="Google Shape;470;p47"/>
          <p:cNvSpPr txBox="1">
            <a:spLocks noGrp="1"/>
          </p:cNvSpPr>
          <p:nvPr>
            <p:ph type="body" idx="16"/>
          </p:nvPr>
        </p:nvSpPr>
        <p:spPr>
          <a:xfrm>
            <a:off x="18534605" y="9677086"/>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Healthcare</a:t>
            </a:r>
            <a:endParaRPr/>
          </a:p>
        </p:txBody>
      </p:sp>
      <p:sp>
        <p:nvSpPr>
          <p:cNvPr id="471" name="Google Shape;471;p47"/>
          <p:cNvSpPr txBox="1">
            <a:spLocks noGrp="1"/>
          </p:cNvSpPr>
          <p:nvPr>
            <p:ph type="body" idx="17"/>
          </p:nvPr>
        </p:nvSpPr>
        <p:spPr>
          <a:xfrm>
            <a:off x="18534605" y="10364693"/>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sz="2500"/>
              <a:t>Improve Clinical Care</a:t>
            </a:r>
            <a:endParaRPr sz="2500"/>
          </a:p>
          <a:p>
            <a:pPr marL="0" lvl="0" indent="0" algn="ctr" rtl="0">
              <a:spcBef>
                <a:spcPts val="600"/>
              </a:spcBef>
              <a:spcAft>
                <a:spcPts val="0"/>
              </a:spcAft>
              <a:buNone/>
            </a:pPr>
            <a:r>
              <a:rPr lang="en-US" sz="2500"/>
              <a:t>Drive Operational Efficiency</a:t>
            </a:r>
            <a:endParaRPr sz="2500"/>
          </a:p>
          <a:p>
            <a:pPr marL="0" lvl="0" indent="0" algn="ctr" rtl="0">
              <a:spcBef>
                <a:spcPts val="600"/>
              </a:spcBef>
              <a:spcAft>
                <a:spcPts val="0"/>
              </a:spcAft>
              <a:buNone/>
            </a:pPr>
            <a:r>
              <a:rPr lang="en-US" sz="2500"/>
              <a:t>Speed Up Drug Discovery</a:t>
            </a:r>
            <a:endParaRPr sz="2500"/>
          </a:p>
          <a:p>
            <a:pPr marL="0" lvl="0" indent="0" algn="ctr" rtl="0">
              <a:spcBef>
                <a:spcPts val="600"/>
              </a:spcBef>
              <a:spcAft>
                <a:spcPts val="0"/>
              </a:spcAft>
              <a:buNone/>
            </a:pPr>
            <a:endParaRPr sz="2500"/>
          </a:p>
        </p:txBody>
      </p:sp>
      <p:sp>
        <p:nvSpPr>
          <p:cNvPr id="472" name="Google Shape;472;p47"/>
          <p:cNvSpPr txBox="1">
            <a:spLocks noGrp="1"/>
          </p:cNvSpPr>
          <p:nvPr>
            <p:ph type="body" idx="18"/>
          </p:nvPr>
        </p:nvSpPr>
        <p:spPr>
          <a:xfrm>
            <a:off x="26983113" y="9677086"/>
            <a:ext cx="79473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Manufacturing</a:t>
            </a:r>
            <a:endParaRPr/>
          </a:p>
        </p:txBody>
      </p:sp>
      <p:sp>
        <p:nvSpPr>
          <p:cNvPr id="473" name="Google Shape;473;p47"/>
          <p:cNvSpPr txBox="1">
            <a:spLocks noGrp="1"/>
          </p:cNvSpPr>
          <p:nvPr>
            <p:ph type="body" idx="19"/>
          </p:nvPr>
        </p:nvSpPr>
        <p:spPr>
          <a:xfrm>
            <a:off x="26983113" y="10364693"/>
            <a:ext cx="79473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sz="2500"/>
              <a:t>Remaining Useful Life Estimation</a:t>
            </a:r>
            <a:endParaRPr sz="2500"/>
          </a:p>
          <a:p>
            <a:pPr marL="0" lvl="0" indent="0" algn="ctr" rtl="0">
              <a:spcBef>
                <a:spcPts val="600"/>
              </a:spcBef>
              <a:spcAft>
                <a:spcPts val="0"/>
              </a:spcAft>
              <a:buNone/>
            </a:pPr>
            <a:r>
              <a:rPr lang="en-US" sz="2500"/>
              <a:t>Failure Prediction</a:t>
            </a:r>
            <a:endParaRPr sz="2500"/>
          </a:p>
          <a:p>
            <a:pPr marL="0" lvl="0" indent="0" algn="ctr" rtl="0">
              <a:spcBef>
                <a:spcPts val="600"/>
              </a:spcBef>
              <a:spcAft>
                <a:spcPts val="0"/>
              </a:spcAft>
              <a:buNone/>
            </a:pPr>
            <a:r>
              <a:rPr lang="en-US" sz="2500"/>
              <a:t>Demand Forecasting</a:t>
            </a:r>
            <a:endParaRPr sz="2500"/>
          </a:p>
          <a:p>
            <a:pPr marL="0" lvl="0" indent="0" algn="ctr" rtl="0">
              <a:spcBef>
                <a:spcPts val="600"/>
              </a:spcBef>
              <a:spcAft>
                <a:spcPts val="0"/>
              </a:spcAft>
              <a:buNone/>
            </a:pPr>
            <a:endParaRPr sz="2500"/>
          </a:p>
        </p:txBody>
      </p:sp>
      <p:sp>
        <p:nvSpPr>
          <p:cNvPr id="474" name="Google Shape;474;p47"/>
          <p:cNvSpPr txBox="1">
            <a:spLocks noGrp="1"/>
          </p:cNvSpPr>
          <p:nvPr>
            <p:ph type="body" idx="20"/>
          </p:nvPr>
        </p:nvSpPr>
        <p:spPr>
          <a:xfrm>
            <a:off x="10087333" y="16754322"/>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Consumer Internet</a:t>
            </a:r>
            <a:endParaRPr/>
          </a:p>
        </p:txBody>
      </p:sp>
      <p:sp>
        <p:nvSpPr>
          <p:cNvPr id="475" name="Google Shape;475;p47"/>
          <p:cNvSpPr txBox="1">
            <a:spLocks noGrp="1"/>
          </p:cNvSpPr>
          <p:nvPr>
            <p:ph type="body" idx="21"/>
          </p:nvPr>
        </p:nvSpPr>
        <p:spPr>
          <a:xfrm>
            <a:off x="1630527" y="16754322"/>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Financial Services</a:t>
            </a:r>
            <a:endParaRPr/>
          </a:p>
        </p:txBody>
      </p:sp>
      <p:sp>
        <p:nvSpPr>
          <p:cNvPr id="476" name="Google Shape;476;p47"/>
          <p:cNvSpPr txBox="1">
            <a:spLocks noGrp="1"/>
          </p:cNvSpPr>
          <p:nvPr>
            <p:ph type="body" idx="22"/>
          </p:nvPr>
        </p:nvSpPr>
        <p:spPr>
          <a:xfrm>
            <a:off x="10087333" y="17441929"/>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Clr>
                <a:schemeClr val="lt1"/>
              </a:buClr>
              <a:buSzPts val="1100"/>
              <a:buFont typeface="Arial"/>
              <a:buNone/>
            </a:pPr>
            <a:r>
              <a:rPr lang="en-US" sz="2500"/>
              <a:t>Ad Personalization</a:t>
            </a:r>
            <a:endParaRPr sz="2500"/>
          </a:p>
          <a:p>
            <a:pPr marL="0" lvl="0" indent="0" algn="ctr" rtl="0">
              <a:spcBef>
                <a:spcPts val="600"/>
              </a:spcBef>
              <a:spcAft>
                <a:spcPts val="0"/>
              </a:spcAft>
              <a:buClr>
                <a:schemeClr val="lt1"/>
              </a:buClr>
              <a:buSzPts val="1100"/>
              <a:buFont typeface="Arial"/>
              <a:buNone/>
            </a:pPr>
            <a:r>
              <a:rPr lang="en-US" sz="2500"/>
              <a:t>Click Through Rate Optimization</a:t>
            </a:r>
            <a:endParaRPr sz="2500"/>
          </a:p>
          <a:p>
            <a:pPr marL="0" lvl="0" indent="0" algn="ctr" rtl="0">
              <a:spcBef>
                <a:spcPts val="600"/>
              </a:spcBef>
              <a:spcAft>
                <a:spcPts val="0"/>
              </a:spcAft>
              <a:buNone/>
            </a:pPr>
            <a:r>
              <a:rPr lang="en-US" sz="2500"/>
              <a:t>Churn Reduction</a:t>
            </a:r>
            <a:endParaRPr sz="2500"/>
          </a:p>
        </p:txBody>
      </p:sp>
      <p:sp>
        <p:nvSpPr>
          <p:cNvPr id="477" name="Google Shape;477;p47"/>
          <p:cNvSpPr txBox="1">
            <a:spLocks noGrp="1"/>
          </p:cNvSpPr>
          <p:nvPr>
            <p:ph type="body" idx="23"/>
          </p:nvPr>
        </p:nvSpPr>
        <p:spPr>
          <a:xfrm>
            <a:off x="1630527" y="17441929"/>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None/>
            </a:pPr>
            <a:r>
              <a:rPr lang="en-US" sz="2500"/>
              <a:t>Claim Fraud</a:t>
            </a:r>
            <a:endParaRPr sz="2500"/>
          </a:p>
          <a:p>
            <a:pPr marL="0" lvl="0" indent="0" algn="ctr" rtl="0">
              <a:spcBef>
                <a:spcPts val="600"/>
              </a:spcBef>
              <a:spcAft>
                <a:spcPts val="0"/>
              </a:spcAft>
              <a:buNone/>
            </a:pPr>
            <a:r>
              <a:rPr lang="en-US" sz="2500"/>
              <a:t>Customer Service Chatbots/Routing</a:t>
            </a:r>
            <a:endParaRPr sz="2500"/>
          </a:p>
          <a:p>
            <a:pPr marL="0" lvl="0" indent="0" algn="ctr" rtl="0">
              <a:spcBef>
                <a:spcPts val="600"/>
              </a:spcBef>
              <a:spcAft>
                <a:spcPts val="0"/>
              </a:spcAft>
              <a:buNone/>
            </a:pPr>
            <a:r>
              <a:rPr lang="en-US" sz="2500"/>
              <a:t>Risk Evaluation</a:t>
            </a:r>
            <a:endParaRPr sz="2500"/>
          </a:p>
        </p:txBody>
      </p:sp>
      <p:sp>
        <p:nvSpPr>
          <p:cNvPr id="478" name="Google Shape;478;p47"/>
          <p:cNvSpPr txBox="1">
            <a:spLocks noGrp="1"/>
          </p:cNvSpPr>
          <p:nvPr>
            <p:ph type="body" idx="24"/>
          </p:nvPr>
        </p:nvSpPr>
        <p:spPr>
          <a:xfrm>
            <a:off x="18527529" y="16754322"/>
            <a:ext cx="79470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Oil &amp; Gas</a:t>
            </a:r>
            <a:endParaRPr/>
          </a:p>
        </p:txBody>
      </p:sp>
      <p:sp>
        <p:nvSpPr>
          <p:cNvPr id="479" name="Google Shape;479;p47"/>
          <p:cNvSpPr txBox="1">
            <a:spLocks noGrp="1"/>
          </p:cNvSpPr>
          <p:nvPr>
            <p:ph type="body" idx="25"/>
          </p:nvPr>
        </p:nvSpPr>
        <p:spPr>
          <a:xfrm>
            <a:off x="18527529" y="17441929"/>
            <a:ext cx="79470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Clr>
                <a:schemeClr val="lt1"/>
              </a:buClr>
              <a:buSzPts val="1100"/>
              <a:buFont typeface="Arial"/>
              <a:buNone/>
            </a:pPr>
            <a:r>
              <a:rPr lang="en-US" sz="2500"/>
              <a:t>Sensor Data Tag Mapping</a:t>
            </a:r>
            <a:endParaRPr sz="2500"/>
          </a:p>
          <a:p>
            <a:pPr marL="0" lvl="0" indent="0" algn="ctr" rtl="0">
              <a:spcBef>
                <a:spcPts val="600"/>
              </a:spcBef>
              <a:spcAft>
                <a:spcPts val="0"/>
              </a:spcAft>
              <a:buClr>
                <a:schemeClr val="lt1"/>
              </a:buClr>
              <a:buSzPts val="1100"/>
              <a:buFont typeface="Arial"/>
              <a:buNone/>
            </a:pPr>
            <a:r>
              <a:rPr lang="en-US" sz="2500"/>
              <a:t>Anomaly Detection</a:t>
            </a:r>
            <a:endParaRPr sz="2500"/>
          </a:p>
          <a:p>
            <a:pPr marL="0" lvl="0" indent="0" algn="ctr" rtl="0">
              <a:spcBef>
                <a:spcPts val="600"/>
              </a:spcBef>
              <a:spcAft>
                <a:spcPts val="0"/>
              </a:spcAft>
              <a:buNone/>
            </a:pPr>
            <a:r>
              <a:rPr lang="en-US" sz="2500"/>
              <a:t>Robust Fault Prediction</a:t>
            </a:r>
            <a:endParaRPr sz="2500"/>
          </a:p>
        </p:txBody>
      </p:sp>
      <p:sp>
        <p:nvSpPr>
          <p:cNvPr id="480" name="Google Shape;480;p47"/>
          <p:cNvSpPr txBox="1">
            <a:spLocks noGrp="1"/>
          </p:cNvSpPr>
          <p:nvPr>
            <p:ph type="body" idx="26"/>
          </p:nvPr>
        </p:nvSpPr>
        <p:spPr>
          <a:xfrm>
            <a:off x="26976037" y="16754322"/>
            <a:ext cx="7947300" cy="7503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t>Automotive</a:t>
            </a:r>
            <a:endParaRPr/>
          </a:p>
        </p:txBody>
      </p:sp>
      <p:sp>
        <p:nvSpPr>
          <p:cNvPr id="481" name="Google Shape;481;p47"/>
          <p:cNvSpPr txBox="1">
            <a:spLocks noGrp="1"/>
          </p:cNvSpPr>
          <p:nvPr>
            <p:ph type="body" idx="27"/>
          </p:nvPr>
        </p:nvSpPr>
        <p:spPr>
          <a:xfrm>
            <a:off x="26976037" y="17441929"/>
            <a:ext cx="7947300" cy="750300"/>
          </a:xfrm>
          <a:prstGeom prst="rect">
            <a:avLst/>
          </a:prstGeom>
        </p:spPr>
        <p:txBody>
          <a:bodyPr spcFirstLastPara="1" wrap="square" lIns="91425" tIns="45700" rIns="91425" bIns="45700" anchor="t" anchorCtr="0">
            <a:noAutofit/>
          </a:bodyPr>
          <a:lstStyle/>
          <a:p>
            <a:pPr marL="0" lvl="0" indent="0" algn="ctr" rtl="0">
              <a:spcBef>
                <a:spcPts val="600"/>
              </a:spcBef>
              <a:spcAft>
                <a:spcPts val="0"/>
              </a:spcAft>
              <a:buClr>
                <a:schemeClr val="lt1"/>
              </a:buClr>
              <a:buSzPts val="1100"/>
              <a:buFont typeface="Arial"/>
              <a:buNone/>
            </a:pPr>
            <a:r>
              <a:rPr lang="en-US" sz="2500"/>
              <a:t>Personalization &amp; Intelligent Customer Interactions</a:t>
            </a:r>
            <a:endParaRPr sz="2500"/>
          </a:p>
          <a:p>
            <a:pPr marL="0" lvl="0" indent="0" algn="ctr" rtl="0">
              <a:spcBef>
                <a:spcPts val="600"/>
              </a:spcBef>
              <a:spcAft>
                <a:spcPts val="0"/>
              </a:spcAft>
              <a:buClr>
                <a:schemeClr val="lt1"/>
              </a:buClr>
              <a:buSzPts val="1100"/>
              <a:buFont typeface="Arial"/>
              <a:buNone/>
            </a:pPr>
            <a:r>
              <a:rPr lang="en-US" sz="2500"/>
              <a:t>Connected Vehicle Predictive Maintenance</a:t>
            </a:r>
            <a:endParaRPr sz="2500"/>
          </a:p>
          <a:p>
            <a:pPr marL="0" lvl="0" indent="0" algn="ctr" rtl="0">
              <a:spcBef>
                <a:spcPts val="600"/>
              </a:spcBef>
              <a:spcAft>
                <a:spcPts val="0"/>
              </a:spcAft>
              <a:buNone/>
            </a:pPr>
            <a:r>
              <a:rPr lang="en-US" sz="2500"/>
              <a:t>Forecasting, Demand, &amp; Capacity Planning</a:t>
            </a:r>
            <a:endParaRPr sz="2500"/>
          </a:p>
        </p:txBody>
      </p:sp>
      <p:sp>
        <p:nvSpPr>
          <p:cNvPr id="482" name="Google Shape;482;p4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Science Is the Key to Modern Business</a:t>
            </a:r>
            <a:endParaRPr/>
          </a:p>
        </p:txBody>
      </p:sp>
      <p:sp>
        <p:nvSpPr>
          <p:cNvPr id="483" name="Google Shape;483;p47"/>
          <p:cNvSpPr txBox="1">
            <a:spLocks noGrp="1"/>
          </p:cNvSpPr>
          <p:nvPr>
            <p:ph type="body" idx="28"/>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Enables data-driven decision making</a:t>
            </a:r>
            <a:endParaRPr/>
          </a:p>
        </p:txBody>
      </p:sp>
      <p:pic>
        <p:nvPicPr>
          <p:cNvPr id="484" name="Google Shape;484;p47"/>
          <p:cNvPicPr preferRelativeResize="0"/>
          <p:nvPr/>
        </p:nvPicPr>
        <p:blipFill>
          <a:blip r:embed="rId3">
            <a:alphaModFix/>
          </a:blip>
          <a:stretch>
            <a:fillRect/>
          </a:stretch>
        </p:blipFill>
        <p:spPr>
          <a:xfrm>
            <a:off x="1637606" y="4849814"/>
            <a:ext cx="7955281" cy="4633950"/>
          </a:xfrm>
          <a:prstGeom prst="rect">
            <a:avLst/>
          </a:prstGeom>
          <a:noFill/>
          <a:ln>
            <a:noFill/>
          </a:ln>
        </p:spPr>
      </p:pic>
      <p:pic>
        <p:nvPicPr>
          <p:cNvPr id="485" name="Google Shape;485;p47"/>
          <p:cNvPicPr preferRelativeResize="0"/>
          <p:nvPr/>
        </p:nvPicPr>
        <p:blipFill>
          <a:blip r:embed="rId4">
            <a:alphaModFix/>
          </a:blip>
          <a:stretch>
            <a:fillRect/>
          </a:stretch>
        </p:blipFill>
        <p:spPr>
          <a:xfrm>
            <a:off x="10086108" y="4849814"/>
            <a:ext cx="7955281" cy="4614063"/>
          </a:xfrm>
          <a:prstGeom prst="rect">
            <a:avLst/>
          </a:prstGeom>
          <a:noFill/>
          <a:ln>
            <a:noFill/>
          </a:ln>
        </p:spPr>
      </p:pic>
      <p:pic>
        <p:nvPicPr>
          <p:cNvPr id="486" name="Google Shape;486;p47"/>
          <p:cNvPicPr preferRelativeResize="0"/>
          <p:nvPr/>
        </p:nvPicPr>
        <p:blipFill>
          <a:blip r:embed="rId5">
            <a:alphaModFix/>
          </a:blip>
          <a:stretch>
            <a:fillRect/>
          </a:stretch>
        </p:blipFill>
        <p:spPr>
          <a:xfrm>
            <a:off x="18534610" y="4849814"/>
            <a:ext cx="7955281" cy="4643895"/>
          </a:xfrm>
          <a:prstGeom prst="rect">
            <a:avLst/>
          </a:prstGeom>
          <a:noFill/>
          <a:ln>
            <a:noFill/>
          </a:ln>
        </p:spPr>
      </p:pic>
      <p:pic>
        <p:nvPicPr>
          <p:cNvPr id="487" name="Google Shape;487;p47"/>
          <p:cNvPicPr preferRelativeResize="0"/>
          <p:nvPr/>
        </p:nvPicPr>
        <p:blipFill>
          <a:blip r:embed="rId6">
            <a:alphaModFix/>
          </a:blip>
          <a:stretch>
            <a:fillRect/>
          </a:stretch>
        </p:blipFill>
        <p:spPr>
          <a:xfrm>
            <a:off x="26983113" y="4849814"/>
            <a:ext cx="7955281" cy="4643894"/>
          </a:xfrm>
          <a:prstGeom prst="rect">
            <a:avLst/>
          </a:prstGeom>
          <a:noFill/>
          <a:ln>
            <a:noFill/>
          </a:ln>
        </p:spPr>
      </p:pic>
      <p:pic>
        <p:nvPicPr>
          <p:cNvPr id="488" name="Google Shape;488;p47"/>
          <p:cNvPicPr preferRelativeResize="0"/>
          <p:nvPr/>
        </p:nvPicPr>
        <p:blipFill>
          <a:blip r:embed="rId7">
            <a:alphaModFix/>
          </a:blip>
          <a:stretch>
            <a:fillRect/>
          </a:stretch>
        </p:blipFill>
        <p:spPr>
          <a:xfrm>
            <a:off x="1637603" y="11926198"/>
            <a:ext cx="7955281" cy="4614063"/>
          </a:xfrm>
          <a:prstGeom prst="rect">
            <a:avLst/>
          </a:prstGeom>
          <a:noFill/>
          <a:ln>
            <a:noFill/>
          </a:ln>
        </p:spPr>
      </p:pic>
      <p:pic>
        <p:nvPicPr>
          <p:cNvPr id="489" name="Google Shape;489;p47"/>
          <p:cNvPicPr preferRelativeResize="0"/>
          <p:nvPr/>
        </p:nvPicPr>
        <p:blipFill>
          <a:blip r:embed="rId8">
            <a:alphaModFix/>
          </a:blip>
          <a:stretch>
            <a:fillRect/>
          </a:stretch>
        </p:blipFill>
        <p:spPr>
          <a:xfrm>
            <a:off x="10086104" y="11926198"/>
            <a:ext cx="7955281" cy="4614063"/>
          </a:xfrm>
          <a:prstGeom prst="rect">
            <a:avLst/>
          </a:prstGeom>
          <a:noFill/>
          <a:ln>
            <a:noFill/>
          </a:ln>
        </p:spPr>
      </p:pic>
      <p:pic>
        <p:nvPicPr>
          <p:cNvPr id="490" name="Google Shape;490;p47"/>
          <p:cNvPicPr preferRelativeResize="0"/>
          <p:nvPr/>
        </p:nvPicPr>
        <p:blipFill>
          <a:blip r:embed="rId9">
            <a:alphaModFix/>
          </a:blip>
          <a:stretch>
            <a:fillRect/>
          </a:stretch>
        </p:blipFill>
        <p:spPr>
          <a:xfrm>
            <a:off x="18534606" y="11926198"/>
            <a:ext cx="7955281" cy="4614063"/>
          </a:xfrm>
          <a:prstGeom prst="rect">
            <a:avLst/>
          </a:prstGeom>
          <a:noFill/>
          <a:ln>
            <a:noFill/>
          </a:ln>
        </p:spPr>
      </p:pic>
      <p:pic>
        <p:nvPicPr>
          <p:cNvPr id="491" name="Google Shape;491;p47"/>
          <p:cNvPicPr preferRelativeResize="0"/>
          <p:nvPr/>
        </p:nvPicPr>
        <p:blipFill>
          <a:blip r:embed="rId10">
            <a:alphaModFix/>
          </a:blip>
          <a:stretch>
            <a:fillRect/>
          </a:stretch>
        </p:blipFill>
        <p:spPr>
          <a:xfrm>
            <a:off x="26968061" y="11926198"/>
            <a:ext cx="7955281" cy="46240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Key Industry Use Cases</a:t>
            </a:r>
            <a:endParaRPr/>
          </a:p>
        </p:txBody>
      </p:sp>
      <p:sp>
        <p:nvSpPr>
          <p:cNvPr id="498" name="Google Shape;498;p4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Forecasting, fraud detection, recommender systems, and more… </a:t>
            </a:r>
            <a:endParaRPr/>
          </a:p>
        </p:txBody>
      </p:sp>
      <p:pic>
        <p:nvPicPr>
          <p:cNvPr id="499" name="Google Shape;499;p48"/>
          <p:cNvPicPr preferRelativeResize="0"/>
          <p:nvPr/>
        </p:nvPicPr>
        <p:blipFill>
          <a:blip r:embed="rId3">
            <a:alphaModFix/>
          </a:blip>
          <a:stretch>
            <a:fillRect/>
          </a:stretch>
        </p:blipFill>
        <p:spPr>
          <a:xfrm>
            <a:off x="2514600" y="4846325"/>
            <a:ext cx="31546865" cy="12061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Science Is More Than Machine Learning</a:t>
            </a:r>
            <a:endParaRPr/>
          </a:p>
        </p:txBody>
      </p:sp>
      <p:sp>
        <p:nvSpPr>
          <p:cNvPr id="506" name="Google Shape;506;p4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Non-analytical tasks related to data science are equally important</a:t>
            </a:r>
            <a:endParaRPr/>
          </a:p>
        </p:txBody>
      </p:sp>
      <p:sp>
        <p:nvSpPr>
          <p:cNvPr id="507" name="Google Shape;507;p49"/>
          <p:cNvSpPr txBox="1">
            <a:spLocks noGrp="1"/>
          </p:cNvSpPr>
          <p:nvPr>
            <p:ph type="body" idx="2"/>
          </p:nvPr>
        </p:nvSpPr>
        <p:spPr>
          <a:xfrm>
            <a:off x="2514600" y="4846325"/>
            <a:ext cx="10960800" cy="13652100"/>
          </a:xfrm>
          <a:prstGeom prst="rect">
            <a:avLst/>
          </a:prstGeom>
        </p:spPr>
        <p:txBody>
          <a:bodyPr spcFirstLastPara="1" wrap="square" lIns="91425" tIns="45700" rIns="91425" bIns="45700" anchor="t" anchorCtr="0">
            <a:noAutofit/>
          </a:bodyPr>
          <a:lstStyle/>
          <a:p>
            <a:pPr marL="0" lvl="0" indent="0" algn="l" rtl="0">
              <a:lnSpc>
                <a:spcPct val="150000"/>
              </a:lnSpc>
              <a:spcBef>
                <a:spcPts val="3000"/>
              </a:spcBef>
              <a:spcAft>
                <a:spcPts val="0"/>
              </a:spcAft>
              <a:buNone/>
            </a:pPr>
            <a:r>
              <a:rPr lang="en-US"/>
              <a:t>Analytical tasks include: </a:t>
            </a:r>
            <a:endParaRPr/>
          </a:p>
          <a:p>
            <a:pPr marL="457200" lvl="0" indent="-508000" algn="l" rtl="0">
              <a:lnSpc>
                <a:spcPct val="150000"/>
              </a:lnSpc>
              <a:spcBef>
                <a:spcPts val="3000"/>
              </a:spcBef>
              <a:spcAft>
                <a:spcPts val="0"/>
              </a:spcAft>
              <a:buSzPts val="4400"/>
              <a:buChar char="●"/>
            </a:pPr>
            <a:r>
              <a:rPr lang="en-US"/>
              <a:t>Machine learning model development</a:t>
            </a:r>
            <a:endParaRPr/>
          </a:p>
          <a:p>
            <a:pPr marL="457200" lvl="0" indent="-508000" algn="l" rtl="0">
              <a:lnSpc>
                <a:spcPct val="150000"/>
              </a:lnSpc>
              <a:spcBef>
                <a:spcPts val="0"/>
              </a:spcBef>
              <a:spcAft>
                <a:spcPts val="0"/>
              </a:spcAft>
              <a:buSzPts val="4400"/>
              <a:buChar char="●"/>
            </a:pPr>
            <a:r>
              <a:rPr lang="en-US"/>
              <a:t>Measuring key metrics</a:t>
            </a:r>
            <a:endParaRPr/>
          </a:p>
          <a:p>
            <a:pPr marL="457200" lvl="0" indent="-508000" algn="l" rtl="0">
              <a:lnSpc>
                <a:spcPct val="150000"/>
              </a:lnSpc>
              <a:spcBef>
                <a:spcPts val="0"/>
              </a:spcBef>
              <a:spcAft>
                <a:spcPts val="0"/>
              </a:spcAft>
              <a:buSzPts val="4400"/>
              <a:buChar char="●"/>
            </a:pPr>
            <a:r>
              <a:rPr lang="en-US"/>
              <a:t>Statistical analysis</a:t>
            </a:r>
            <a:endParaRPr/>
          </a:p>
          <a:p>
            <a:pPr marL="457200" lvl="0" indent="-508000" algn="l" rtl="0">
              <a:lnSpc>
                <a:spcPct val="150000"/>
              </a:lnSpc>
              <a:spcBef>
                <a:spcPts val="0"/>
              </a:spcBef>
              <a:spcAft>
                <a:spcPts val="0"/>
              </a:spcAft>
              <a:buSzPts val="4400"/>
              <a:buChar char="●"/>
            </a:pPr>
            <a:r>
              <a:rPr lang="en-US"/>
              <a:t>Data visualizations</a:t>
            </a:r>
            <a:endParaRPr/>
          </a:p>
          <a:p>
            <a:pPr marL="0" lvl="0" indent="0" algn="l" rtl="0">
              <a:lnSpc>
                <a:spcPct val="150000"/>
              </a:lnSpc>
              <a:spcBef>
                <a:spcPts val="3000"/>
              </a:spcBef>
              <a:spcAft>
                <a:spcPts val="0"/>
              </a:spcAft>
              <a:buNone/>
            </a:pPr>
            <a:r>
              <a:rPr lang="en-US"/>
              <a:t>Non-analytical tasks (</a:t>
            </a:r>
            <a:r>
              <a:rPr lang="en-US" b="1"/>
              <a:t>upstream</a:t>
            </a:r>
            <a:r>
              <a:rPr lang="en-US"/>
              <a:t>) include: </a:t>
            </a:r>
            <a:endParaRPr/>
          </a:p>
          <a:p>
            <a:pPr marL="457200" lvl="0" indent="-508000" algn="l" rtl="0">
              <a:lnSpc>
                <a:spcPct val="150000"/>
              </a:lnSpc>
              <a:spcBef>
                <a:spcPts val="3000"/>
              </a:spcBef>
              <a:spcAft>
                <a:spcPts val="0"/>
              </a:spcAft>
              <a:buSzPts val="4400"/>
              <a:buChar char="●"/>
            </a:pPr>
            <a:r>
              <a:rPr lang="en-US" b="1"/>
              <a:t>Extract, transform, and load (ETL)</a:t>
            </a:r>
            <a:endParaRPr b="1"/>
          </a:p>
          <a:p>
            <a:pPr marL="914400" lvl="1" indent="-482600" algn="l" rtl="0">
              <a:lnSpc>
                <a:spcPct val="150000"/>
              </a:lnSpc>
              <a:spcBef>
                <a:spcPts val="0"/>
              </a:spcBef>
              <a:spcAft>
                <a:spcPts val="0"/>
              </a:spcAft>
              <a:buSzPts val="4000"/>
              <a:buChar char="○"/>
            </a:pPr>
            <a:r>
              <a:rPr lang="en-US"/>
              <a:t>Data collection</a:t>
            </a:r>
            <a:endParaRPr/>
          </a:p>
          <a:p>
            <a:pPr marL="914400" lvl="1" indent="-482600" algn="l" rtl="0">
              <a:lnSpc>
                <a:spcPct val="150000"/>
              </a:lnSpc>
              <a:spcBef>
                <a:spcPts val="0"/>
              </a:spcBef>
              <a:spcAft>
                <a:spcPts val="0"/>
              </a:spcAft>
              <a:buSzPts val="4000"/>
              <a:buChar char="○"/>
            </a:pPr>
            <a:r>
              <a:rPr lang="en-US"/>
              <a:t>Data cleaning and preprocessing</a:t>
            </a:r>
            <a:endParaRPr/>
          </a:p>
          <a:p>
            <a:pPr marL="914400" lvl="1" indent="-482600" algn="l" rtl="0">
              <a:lnSpc>
                <a:spcPct val="150000"/>
              </a:lnSpc>
              <a:spcBef>
                <a:spcPts val="0"/>
              </a:spcBef>
              <a:spcAft>
                <a:spcPts val="0"/>
              </a:spcAft>
              <a:buSzPts val="4000"/>
              <a:buChar char="○"/>
            </a:pPr>
            <a:r>
              <a:rPr lang="en-US"/>
              <a:t>Data modeling</a:t>
            </a:r>
            <a:endParaRPr/>
          </a:p>
          <a:p>
            <a:pPr marL="457200" lvl="0" indent="-508000" algn="l" rtl="0">
              <a:lnSpc>
                <a:spcPct val="150000"/>
              </a:lnSpc>
              <a:spcBef>
                <a:spcPts val="0"/>
              </a:spcBef>
              <a:spcAft>
                <a:spcPts val="0"/>
              </a:spcAft>
              <a:buSzPts val="4400"/>
              <a:buChar char="●"/>
            </a:pPr>
            <a:r>
              <a:rPr lang="en-US" b="1"/>
              <a:t>Data engineering</a:t>
            </a:r>
            <a:endParaRPr b="1"/>
          </a:p>
          <a:p>
            <a:pPr marL="0" lvl="0" indent="0" algn="l" rtl="0">
              <a:lnSpc>
                <a:spcPct val="150000"/>
              </a:lnSpc>
              <a:spcBef>
                <a:spcPts val="3000"/>
              </a:spcBef>
              <a:spcAft>
                <a:spcPts val="0"/>
              </a:spcAft>
              <a:buNone/>
            </a:pPr>
            <a:endParaRPr/>
          </a:p>
          <a:p>
            <a:pPr marL="0" lvl="0" indent="0" algn="l" rtl="0">
              <a:lnSpc>
                <a:spcPct val="150000"/>
              </a:lnSpc>
              <a:spcBef>
                <a:spcPts val="3000"/>
              </a:spcBef>
              <a:spcAft>
                <a:spcPts val="0"/>
              </a:spcAft>
              <a:buNone/>
            </a:pPr>
            <a:endParaRPr/>
          </a:p>
        </p:txBody>
      </p:sp>
      <p:pic>
        <p:nvPicPr>
          <p:cNvPr id="508" name="Google Shape;508;p49"/>
          <p:cNvPicPr preferRelativeResize="0"/>
          <p:nvPr/>
        </p:nvPicPr>
        <p:blipFill>
          <a:blip r:embed="rId3">
            <a:alphaModFix/>
          </a:blip>
          <a:stretch>
            <a:fillRect/>
          </a:stretch>
        </p:blipFill>
        <p:spPr>
          <a:xfrm>
            <a:off x="13475502" y="7387950"/>
            <a:ext cx="20585900" cy="8568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Analytics is a Bottleneck for AI Pipelines</a:t>
            </a:r>
            <a:endParaRPr/>
          </a:p>
        </p:txBody>
      </p:sp>
      <p:sp>
        <p:nvSpPr>
          <p:cNvPr id="515" name="Google Shape;515;p5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40% of data scientist’s time</a:t>
            </a:r>
            <a:endParaRPr/>
          </a:p>
        </p:txBody>
      </p:sp>
      <p:sp>
        <p:nvSpPr>
          <p:cNvPr id="516" name="Google Shape;516;p50"/>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517" name="Google Shape;517;p50"/>
          <p:cNvPicPr preferRelativeResize="0"/>
          <p:nvPr/>
        </p:nvPicPr>
        <p:blipFill>
          <a:blip r:embed="rId3">
            <a:alphaModFix/>
          </a:blip>
          <a:stretch>
            <a:fillRect/>
          </a:stretch>
        </p:blipFill>
        <p:spPr>
          <a:xfrm>
            <a:off x="5801325" y="4846325"/>
            <a:ext cx="24973350" cy="13652100"/>
          </a:xfrm>
          <a:prstGeom prst="rect">
            <a:avLst/>
          </a:prstGeom>
          <a:noFill/>
          <a:ln>
            <a:noFill/>
          </a:ln>
        </p:spPr>
      </p:pic>
    </p:spTree>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otalTime>0</TotalTime>
  <Words>2480</Words>
  <Application>Microsoft Office PowerPoint</Application>
  <PresentationFormat>Custom</PresentationFormat>
  <Paragraphs>542</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NVIDIA Sans Light</vt:lpstr>
      <vt:lpstr>Arial</vt:lpstr>
      <vt:lpstr>NVIDIA Sans</vt:lpstr>
      <vt:lpstr>NVIDIA Sans Medium</vt:lpstr>
      <vt:lpstr>Title Only</vt:lpstr>
      <vt:lpstr>Fundamentals of Accelerated Data Science</vt:lpstr>
      <vt:lpstr>PowerPoint Presentation</vt:lpstr>
      <vt:lpstr>What This Course Will Cover</vt:lpstr>
      <vt:lpstr>PowerPoint Presentation</vt:lpstr>
      <vt:lpstr>Data Science Overview</vt:lpstr>
      <vt:lpstr>Data Science Is the Key to Modern Business</vt:lpstr>
      <vt:lpstr>Key Industry Use Cases</vt:lpstr>
      <vt:lpstr>Data Science Is More Than Machine Learning</vt:lpstr>
      <vt:lpstr>Data Analytics is a Bottleneck for AI Pipelines</vt:lpstr>
      <vt:lpstr>Challenges in Data Science Today</vt:lpstr>
      <vt:lpstr>Challenges in Data Science Today</vt:lpstr>
      <vt:lpstr>Challenges in Data Science Today</vt:lpstr>
      <vt:lpstr>Rise of GPU Computing</vt:lpstr>
      <vt:lpstr>RAPIDS Transforms Data Science</vt:lpstr>
      <vt:lpstr>Pillars of Data Science Performance</vt:lpstr>
      <vt:lpstr>Proven Faster for Data Science</vt:lpstr>
      <vt:lpstr>DataFrame</vt:lpstr>
      <vt:lpstr>DataFrame</vt:lpstr>
      <vt:lpstr>DataFrame</vt:lpstr>
      <vt:lpstr>DataFrame</vt:lpstr>
      <vt:lpstr>Basic Idea</vt:lpstr>
      <vt:lpstr>Basic Idea</vt:lpstr>
      <vt:lpstr>How Data Science Uses cuDF</vt:lpstr>
      <vt:lpstr>RAPIDS cuDF</vt:lpstr>
      <vt:lpstr>Accelerating Data Acquisition and Data Manipulation</vt:lpstr>
      <vt:lpstr>Traditional Model</vt:lpstr>
      <vt:lpstr>RAPIDS Model</vt:lpstr>
      <vt:lpstr>One Format for Interoperability and Efficiency</vt:lpstr>
      <vt:lpstr>Apache Arrow</vt:lpstr>
      <vt:lpstr>Interoperability with CuPy</vt:lpstr>
      <vt:lpstr>Groupby</vt:lpstr>
      <vt:lpstr>Interactive Visualization</vt:lpstr>
      <vt:lpstr>cuxfilter (cu-x-filter)</vt:lpstr>
      <vt:lpstr>Polars</vt:lpstr>
      <vt:lpstr>Lazy Execution and Query Optimization</vt:lpstr>
      <vt:lpstr>Example of Query Optimization</vt:lpstr>
      <vt:lpstr>Polars + RAPIDS cuDF</vt:lpstr>
      <vt:lpstr>Distributed Computing</vt:lpstr>
      <vt:lpstr>RAPIDS + Dask</vt:lpstr>
      <vt:lpstr>Accelerating Data Processing</vt:lpstr>
      <vt:lpstr>Accelerating Data 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Kevin Lee (Developer Programs)</cp:lastModifiedBy>
  <cp:revision>1</cp:revision>
  <dcterms:modified xsi:type="dcterms:W3CDTF">2024-10-10T20:04:03Z</dcterms:modified>
</cp:coreProperties>
</file>